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uli"/>
      <p:regular r:id="rId44"/>
      <p:bold r:id="rId45"/>
      <p:italic r:id="rId46"/>
      <p:boldItalic r:id="rId47"/>
    </p:embeddedFont>
    <p:embeddedFont>
      <p:font typeface="Nixie One"/>
      <p:regular r:id="rId48"/>
    </p:embeddedFont>
    <p:embeddedFont>
      <p:font typeface="Titillium Web"/>
      <p:regular r:id="rId49"/>
      <p:bold r:id="rId50"/>
      <p:italic r:id="rId51"/>
      <p:boldItalic r:id="rId52"/>
    </p:embeddedFont>
    <p:embeddedFont>
      <p:font typeface="Helvetica Neue"/>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959C8B-793A-420F-90CF-95FB011AFFFF}">
  <a:tblStyle styleId="{A4959C8B-793A-420F-90CF-95FB011AFF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uli-regular.fntdata"/><Relationship Id="rId43" Type="http://schemas.openxmlformats.org/officeDocument/2006/relationships/slide" Target="slides/slide38.xml"/><Relationship Id="rId46" Type="http://schemas.openxmlformats.org/officeDocument/2006/relationships/font" Target="fonts/Muli-italic.fntdata"/><Relationship Id="rId45" Type="http://schemas.openxmlformats.org/officeDocument/2006/relationships/font" Target="fonts/Muli-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ixieOne-regular.fntdata"/><Relationship Id="rId47" Type="http://schemas.openxmlformats.org/officeDocument/2006/relationships/font" Target="fonts/Muli-boldItalic.fntdata"/><Relationship Id="rId49" Type="http://schemas.openxmlformats.org/officeDocument/2006/relationships/font" Target="fonts/TitilliumWeb-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itilliumWeb-italic.fntdata"/><Relationship Id="rId50" Type="http://schemas.openxmlformats.org/officeDocument/2006/relationships/font" Target="fonts/TitilliumWeb-bold.fntdata"/><Relationship Id="rId53" Type="http://schemas.openxmlformats.org/officeDocument/2006/relationships/font" Target="fonts/HelveticaNeue-regular.fntdata"/><Relationship Id="rId52" Type="http://schemas.openxmlformats.org/officeDocument/2006/relationships/font" Target="fonts/TitilliumWeb-boldItalic.fntdata"/><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57" Type="http://schemas.openxmlformats.org/officeDocument/2006/relationships/font" Target="fonts/OpenSans-regular.fntdata"/><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59" Type="http://schemas.openxmlformats.org/officeDocument/2006/relationships/font" Target="fonts/OpenSans-italic.fntdata"/><Relationship Id="rId14" Type="http://schemas.openxmlformats.org/officeDocument/2006/relationships/slide" Target="slides/slide9.xml"/><Relationship Id="rId58"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ep.csail.mit.edu/"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ep.csail.mit.edu/"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c64df17f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c64df1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ef64a3131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ef64a31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b965304a4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b965304a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c693a21fb_0_6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c693a21f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c693a21fb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c693a21f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ef64a3131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ef64a313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linear and nonlinear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c693a21fb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c693a21f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ef64a3131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ef64a313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c64df1864_0_3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c64df186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ef64a32d6_0_6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ef64a32d6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e6556f8e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e6556f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e6556f8e1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e6556f8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http://sleep.csail.mit.edu/</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ef64a32d6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ef64a32d6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c64df1864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c64df1864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1ccd82d0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1ccd82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1ccd82d08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1ccd82d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41ccd82d08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41ccd82d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ef64a32d6_0_5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ef64a32d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c64df1864_0_4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c64df1864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ef64a32d6_0_4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ef64a32d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765bdaf84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4765bdaf8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476cd796f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76cd79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b965304a4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b965304a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b965304a4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b965304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sz="1000"/>
          </a:p>
          <a:p>
            <a:pPr indent="0" lvl="0" marL="190500" marR="190500" rtl="0" algn="l">
              <a:spcBef>
                <a:spcPts val="1000"/>
              </a:spcBef>
              <a:spcAft>
                <a:spcPts val="0"/>
              </a:spcAft>
              <a:buNone/>
            </a:pPr>
            <a:r>
              <a:rPr b="1" lang="en" sz="1000">
                <a:solidFill>
                  <a:schemeClr val="dk1"/>
                </a:solidFill>
                <a:latin typeface="Helvetica Neue"/>
                <a:ea typeface="Helvetica Neue"/>
                <a:cs typeface="Helvetica Neue"/>
                <a:sym typeface="Helvetica Neue"/>
              </a:rPr>
              <a:t>Parametric vs. Non-parametric</a:t>
            </a:r>
            <a:endParaRPr b="1"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00">
                <a:solidFill>
                  <a:schemeClr val="dk1"/>
                </a:solidFill>
                <a:latin typeface="Helvetica Neue"/>
                <a:ea typeface="Helvetica Neue"/>
                <a:cs typeface="Helvetica Neue"/>
                <a:sym typeface="Helvetica Neue"/>
              </a:rPr>
              <a:t>A "parametric" model has parameters that do not explicitly depend on or include the input points. The polynomial regression model is an example of a parametric model. The number of parameters is fixed with respect to the number of data points.</a:t>
            </a:r>
            <a:endParaRPr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00">
                <a:solidFill>
                  <a:schemeClr val="dk1"/>
                </a:solidFill>
                <a:latin typeface="Helvetica Neue"/>
                <a:ea typeface="Helvetica Neue"/>
                <a:cs typeface="Helvetica Neue"/>
                <a:sym typeface="Helvetica Neue"/>
              </a:rPr>
              <a:t>A "non-parametric" model includes some parameters or hyperparameters that are defined on the domain of the independent variable and depend on the inputs. A spline model is an example of a local model. The number of parameters in the model varies with the number of data points.</a:t>
            </a:r>
            <a:endParaRPr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50">
                <a:solidFill>
                  <a:schemeClr val="dk1"/>
                </a:solidFill>
                <a:latin typeface="Helvetica Neue"/>
                <a:ea typeface="Helvetica Neue"/>
                <a:cs typeface="Helvetica Neue"/>
                <a:sym typeface="Helvetica Neue"/>
              </a:rPr>
              <a:t>Nonparametric models are generally excellent for interpolation, but fail miseraly for extrapolation, while parametric models are less accurate for interpolation but provide more reasonable extrapolations. Nonparametric models tend to have many more parameters, and proper optimization of model complexity can lead to similar performance for both types.</a:t>
            </a:r>
            <a:endParaRPr sz="105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5c693a21fb_0_6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5c693a21f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sz="1000"/>
          </a:p>
          <a:p>
            <a:pPr indent="0" lvl="0" marL="190500" marR="190500" rtl="0" algn="l">
              <a:spcBef>
                <a:spcPts val="1000"/>
              </a:spcBef>
              <a:spcAft>
                <a:spcPts val="0"/>
              </a:spcAft>
              <a:buNone/>
            </a:pPr>
            <a:r>
              <a:rPr b="1" lang="en" sz="1000">
                <a:solidFill>
                  <a:schemeClr val="dk1"/>
                </a:solidFill>
                <a:latin typeface="Helvetica Neue"/>
                <a:ea typeface="Helvetica Neue"/>
                <a:cs typeface="Helvetica Neue"/>
                <a:sym typeface="Helvetica Neue"/>
              </a:rPr>
              <a:t>Parametric vs. Non-parametric</a:t>
            </a:r>
            <a:endParaRPr b="1"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00">
                <a:solidFill>
                  <a:schemeClr val="dk1"/>
                </a:solidFill>
                <a:latin typeface="Helvetica Neue"/>
                <a:ea typeface="Helvetica Neue"/>
                <a:cs typeface="Helvetica Neue"/>
                <a:sym typeface="Helvetica Neue"/>
              </a:rPr>
              <a:t>A "parametric" model has parameters that do not explicitly depend on or include the input points. The polynomial regression model is an example of a parametric model. The number of parameters is fixed with respect to the number of data points.</a:t>
            </a:r>
            <a:endParaRPr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00">
                <a:solidFill>
                  <a:schemeClr val="dk1"/>
                </a:solidFill>
                <a:latin typeface="Helvetica Neue"/>
                <a:ea typeface="Helvetica Neue"/>
                <a:cs typeface="Helvetica Neue"/>
                <a:sym typeface="Helvetica Neue"/>
              </a:rPr>
              <a:t>A "non-parametric" model includes some parameters or hyperparameters that are defined on the domain of the independent variable and depend on the inputs. A spline model is an example of a local model. The number of parameters in the model varies with the number of data points.</a:t>
            </a:r>
            <a:endParaRPr sz="10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None/>
            </a:pPr>
            <a:r>
              <a:rPr lang="en" sz="1050">
                <a:solidFill>
                  <a:schemeClr val="dk1"/>
                </a:solidFill>
                <a:latin typeface="Helvetica Neue"/>
                <a:ea typeface="Helvetica Neue"/>
                <a:cs typeface="Helvetica Neue"/>
                <a:sym typeface="Helvetica Neue"/>
              </a:rPr>
              <a:t>Nonparametric models are generally excellent for interpolation, but fail miseraly for extrapolation, while parametric models are less accurate for interpolation but provide more reasonable extrapolations. Nonparametric models tend to have many more parameters, and proper optimization of model complexity can lead to similar performance for both types.</a:t>
            </a:r>
            <a:endParaRPr sz="105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ef64a32d6_0_7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ef64a32d6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e6556f8e1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e6556f8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ef64a32d6_0_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5ef64a32d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5ef64a32d6_0_8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ef64a32d6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ef64a32d6_0_9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ef64a32d6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e6556f8e1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e6556f8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b965304a4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b965304a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b965304a4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b965304a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http://sleep.csail.mit.edu/</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c64df1864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c64df186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not a thing!!!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c64df1864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c64df186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c64df1864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c64df186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c715be2fb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c715be2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8" name="Shape 48"/>
        <p:cNvGrpSpPr/>
        <p:nvPr/>
      </p:nvGrpSpPr>
      <p:grpSpPr>
        <a:xfrm>
          <a:off x="0" y="0"/>
          <a:ext cx="0" cy="0"/>
          <a:chOff x="0" y="0"/>
          <a:chExt cx="0" cy="0"/>
        </a:xfrm>
      </p:grpSpPr>
      <p:sp>
        <p:nvSpPr>
          <p:cNvPr id="49" name="Google Shape;49;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8" name="Shape 88"/>
        <p:cNvGrpSpPr/>
        <p:nvPr/>
      </p:nvGrpSpPr>
      <p:grpSpPr>
        <a:xfrm>
          <a:off x="0" y="0"/>
          <a:ext cx="0" cy="0"/>
          <a:chOff x="0" y="0"/>
          <a:chExt cx="0" cy="0"/>
        </a:xfrm>
      </p:grpSpPr>
      <p:sp>
        <p:nvSpPr>
          <p:cNvPr id="89" name="Google Shape;89;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2" name="Google Shape;92;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9" name="Shape 129"/>
        <p:cNvGrpSpPr/>
        <p:nvPr/>
      </p:nvGrpSpPr>
      <p:grpSpPr>
        <a:xfrm>
          <a:off x="0" y="0"/>
          <a:ext cx="0" cy="0"/>
          <a:chOff x="0" y="0"/>
          <a:chExt cx="0" cy="0"/>
        </a:xfrm>
      </p:grpSpPr>
      <p:sp>
        <p:nvSpPr>
          <p:cNvPr id="130" name="Google Shape;130;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70" name="Shape 170"/>
        <p:cNvGrpSpPr/>
        <p:nvPr/>
      </p:nvGrpSpPr>
      <p:grpSpPr>
        <a:xfrm>
          <a:off x="0" y="0"/>
          <a:ext cx="0" cy="0"/>
          <a:chOff x="0" y="0"/>
          <a:chExt cx="0" cy="0"/>
        </a:xfrm>
      </p:grpSpPr>
      <p:sp>
        <p:nvSpPr>
          <p:cNvPr id="171" name="Google Shape;171;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5" name="Google Shape;175;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4" name="Google Shape;214;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 name="Google Shape;216;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1" name="Shape 241"/>
        <p:cNvGrpSpPr/>
        <p:nvPr/>
      </p:nvGrpSpPr>
      <p:grpSpPr>
        <a:xfrm>
          <a:off x="0" y="0"/>
          <a:ext cx="0" cy="0"/>
          <a:chOff x="0" y="0"/>
          <a:chExt cx="0" cy="0"/>
        </a:xfrm>
      </p:grpSpPr>
      <p:sp>
        <p:nvSpPr>
          <p:cNvPr id="242" name="Google Shape;242;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5" name="Google Shape;285;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1" name="Shape 321"/>
        <p:cNvGrpSpPr/>
        <p:nvPr/>
      </p:nvGrpSpPr>
      <p:grpSpPr>
        <a:xfrm>
          <a:off x="0" y="0"/>
          <a:ext cx="0" cy="0"/>
          <a:chOff x="0" y="0"/>
          <a:chExt cx="0" cy="0"/>
        </a:xfrm>
      </p:grpSpPr>
      <p:sp>
        <p:nvSpPr>
          <p:cNvPr id="322" name="Google Shape;322;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11"/>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 Understandings of Models and Data</a:t>
            </a:r>
            <a:endParaRPr/>
          </a:p>
        </p:txBody>
      </p:sp>
      <p:sp>
        <p:nvSpPr>
          <p:cNvPr id="338" name="Google Shape;338;p11"/>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FFFF"/>
                </a:solidFill>
              </a:rPr>
              <a:t>DSGT 9/9/2019</a:t>
            </a:r>
            <a:endParaRPr>
              <a:solidFill>
                <a:srgbClr val="FFFFFF"/>
              </a:solidFill>
            </a:endParaRPr>
          </a:p>
        </p:txBody>
      </p:sp>
      <p:sp>
        <p:nvSpPr>
          <p:cNvPr id="339" name="Google Shape;339;p11"/>
          <p:cNvSpPr txBox="1"/>
          <p:nvPr/>
        </p:nvSpPr>
        <p:spPr>
          <a:xfrm>
            <a:off x="3987275" y="4320800"/>
            <a:ext cx="48810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uli"/>
                <a:ea typeface="Muli"/>
                <a:cs typeface="Muli"/>
                <a:sym typeface="Muli"/>
              </a:rPr>
              <a:t>http://bit.ly/2kAwuFp ; 389270</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20"/>
          <p:cNvSpPr/>
          <p:nvPr/>
        </p:nvSpPr>
        <p:spPr>
          <a:xfrm>
            <a:off x="6027675" y="2027850"/>
            <a:ext cx="1831800" cy="2442300"/>
          </a:xfrm>
          <a:prstGeom prst="roundRect">
            <a:avLst>
              <a:gd fmla="val 16667" name="adj"/>
            </a:avLst>
          </a:prstGeom>
          <a:noFill/>
          <a:ln cap="flat" cmpd="sng" w="9525">
            <a:solidFill>
              <a:srgbClr val="C9DAF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4" name="Google Shape;434;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5" name="Google Shape;435;p20"/>
          <p:cNvSpPr txBox="1"/>
          <p:nvPr/>
        </p:nvSpPr>
        <p:spPr>
          <a:xfrm>
            <a:off x="979775" y="2909150"/>
            <a:ext cx="1054200" cy="5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Data </a:t>
            </a:r>
            <a:endParaRPr sz="1800">
              <a:solidFill>
                <a:srgbClr val="FFFFFF"/>
              </a:solidFill>
              <a:latin typeface="Muli"/>
              <a:ea typeface="Muli"/>
              <a:cs typeface="Muli"/>
              <a:sym typeface="Muli"/>
            </a:endParaRPr>
          </a:p>
        </p:txBody>
      </p:sp>
      <p:sp>
        <p:nvSpPr>
          <p:cNvPr id="436" name="Google Shape;436;p20"/>
          <p:cNvSpPr txBox="1"/>
          <p:nvPr/>
        </p:nvSpPr>
        <p:spPr>
          <a:xfrm>
            <a:off x="3222169" y="2111400"/>
            <a:ext cx="1553700" cy="6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Statistics </a:t>
            </a:r>
            <a:endParaRPr sz="1800">
              <a:solidFill>
                <a:srgbClr val="FFFFFF"/>
              </a:solidFill>
              <a:latin typeface="Muli"/>
              <a:ea typeface="Muli"/>
              <a:cs typeface="Muli"/>
              <a:sym typeface="Muli"/>
            </a:endParaRPr>
          </a:p>
        </p:txBody>
      </p:sp>
      <p:sp>
        <p:nvSpPr>
          <p:cNvPr id="437" name="Google Shape;437;p20"/>
          <p:cNvSpPr txBox="1"/>
          <p:nvPr/>
        </p:nvSpPr>
        <p:spPr>
          <a:xfrm>
            <a:off x="2911550" y="2881838"/>
            <a:ext cx="2328300" cy="6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Machine Learning</a:t>
            </a:r>
            <a:endParaRPr sz="1800">
              <a:solidFill>
                <a:srgbClr val="FFFFFF"/>
              </a:solidFill>
              <a:latin typeface="Muli"/>
              <a:ea typeface="Muli"/>
              <a:cs typeface="Muli"/>
              <a:sym typeface="Muli"/>
            </a:endParaRPr>
          </a:p>
        </p:txBody>
      </p:sp>
      <p:sp>
        <p:nvSpPr>
          <p:cNvPr id="438" name="Google Shape;438;p20"/>
          <p:cNvSpPr txBox="1"/>
          <p:nvPr/>
        </p:nvSpPr>
        <p:spPr>
          <a:xfrm>
            <a:off x="3011425" y="3652275"/>
            <a:ext cx="1975200" cy="6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Domain Knowledge</a:t>
            </a:r>
            <a:endParaRPr sz="1800">
              <a:solidFill>
                <a:srgbClr val="FFFFFF"/>
              </a:solidFill>
              <a:latin typeface="Muli"/>
              <a:ea typeface="Muli"/>
              <a:cs typeface="Muli"/>
              <a:sym typeface="Muli"/>
            </a:endParaRPr>
          </a:p>
        </p:txBody>
      </p:sp>
      <p:sp>
        <p:nvSpPr>
          <p:cNvPr id="439" name="Google Shape;439;p20"/>
          <p:cNvSpPr txBox="1"/>
          <p:nvPr/>
        </p:nvSpPr>
        <p:spPr>
          <a:xfrm>
            <a:off x="5885050" y="2598800"/>
            <a:ext cx="2118000" cy="11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Conclusions</a:t>
            </a:r>
            <a:endParaRPr sz="1800">
              <a:solidFill>
                <a:srgbClr val="FFFFFF"/>
              </a:solidFill>
              <a:latin typeface="Muli"/>
              <a:ea typeface="Muli"/>
              <a:cs typeface="Muli"/>
              <a:sym typeface="Muli"/>
            </a:endParaRPr>
          </a:p>
          <a:p>
            <a:pPr indent="0" lvl="0" marL="0" rtl="0" algn="ctr">
              <a:spcBef>
                <a:spcPts val="0"/>
              </a:spcBef>
              <a:spcAft>
                <a:spcPts val="0"/>
              </a:spcAft>
              <a:buNone/>
            </a:pPr>
            <a:r>
              <a:rPr lang="en" sz="1800">
                <a:solidFill>
                  <a:srgbClr val="FFFFFF"/>
                </a:solidFill>
                <a:latin typeface="Muli"/>
                <a:ea typeface="Muli"/>
                <a:cs typeface="Muli"/>
                <a:sym typeface="Muli"/>
              </a:rPr>
              <a:t>Actions Predictions</a:t>
            </a:r>
            <a:endParaRPr sz="1800">
              <a:solidFill>
                <a:srgbClr val="FFFFFF"/>
              </a:solidFill>
              <a:latin typeface="Muli"/>
              <a:ea typeface="Muli"/>
              <a:cs typeface="Muli"/>
              <a:sym typeface="Muli"/>
            </a:endParaRPr>
          </a:p>
        </p:txBody>
      </p:sp>
      <p:sp>
        <p:nvSpPr>
          <p:cNvPr id="440" name="Google Shape;440;p20"/>
          <p:cNvSpPr txBox="1"/>
          <p:nvPr>
            <p:ph idx="4294967295" type="title"/>
          </p:nvPr>
        </p:nvSpPr>
        <p:spPr>
          <a:xfrm>
            <a:off x="2772150" y="540525"/>
            <a:ext cx="359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Science</a:t>
            </a:r>
            <a:endParaRPr/>
          </a:p>
        </p:txBody>
      </p:sp>
      <p:sp>
        <p:nvSpPr>
          <p:cNvPr id="441" name="Google Shape;441;p20"/>
          <p:cNvSpPr/>
          <p:nvPr/>
        </p:nvSpPr>
        <p:spPr>
          <a:xfrm>
            <a:off x="2146575" y="2965850"/>
            <a:ext cx="442800" cy="447900"/>
          </a:xfrm>
          <a:prstGeom prst="mathPlus">
            <a:avLst>
              <a:gd fmla="val 13278"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20"/>
          <p:cNvSpPr/>
          <p:nvPr/>
        </p:nvSpPr>
        <p:spPr>
          <a:xfrm>
            <a:off x="5332800" y="2884200"/>
            <a:ext cx="650400" cy="447900"/>
          </a:xfrm>
          <a:prstGeom prst="mathEqual">
            <a:avLst>
              <a:gd fmla="val 12003"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3" name="Google Shape;443;p20"/>
          <p:cNvSpPr/>
          <p:nvPr/>
        </p:nvSpPr>
        <p:spPr>
          <a:xfrm>
            <a:off x="1043375" y="2027850"/>
            <a:ext cx="927000" cy="2442300"/>
          </a:xfrm>
          <a:prstGeom prst="roundRect">
            <a:avLst>
              <a:gd fmla="val 16667" name="adj"/>
            </a:avLst>
          </a:prstGeom>
          <a:noFill/>
          <a:ln cap="flat" cmpd="sng" w="9525">
            <a:solidFill>
              <a:srgbClr val="C9DAF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4" name="Google Shape;444;p20"/>
          <p:cNvSpPr/>
          <p:nvPr/>
        </p:nvSpPr>
        <p:spPr>
          <a:xfrm>
            <a:off x="2953600" y="2027950"/>
            <a:ext cx="2210100" cy="2442300"/>
          </a:xfrm>
          <a:prstGeom prst="roundRect">
            <a:avLst>
              <a:gd fmla="val 16667" name="adj"/>
            </a:avLst>
          </a:prstGeom>
          <a:noFill/>
          <a:ln cap="flat" cmpd="sng" w="9525">
            <a:solidFill>
              <a:srgbClr val="C9DAF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21"/>
          <p:cNvSpPr txBox="1"/>
          <p:nvPr>
            <p:ph idx="1" type="body"/>
          </p:nvPr>
        </p:nvSpPr>
        <p:spPr>
          <a:xfrm>
            <a:off x="2051200" y="2085600"/>
            <a:ext cx="51861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FFFFFF"/>
                </a:solidFill>
              </a:rPr>
              <a:t>What is a model?</a:t>
            </a:r>
            <a:endParaRPr sz="2000">
              <a:solidFill>
                <a:srgbClr val="FFFFFF"/>
              </a:solidFill>
            </a:endParaRPr>
          </a:p>
          <a:p>
            <a:pPr indent="-355600" lvl="0" marL="457200" rtl="0" algn="l">
              <a:spcBef>
                <a:spcPts val="600"/>
              </a:spcBef>
              <a:spcAft>
                <a:spcPts val="0"/>
              </a:spcAft>
              <a:buClr>
                <a:srgbClr val="FFFFFF"/>
              </a:buClr>
              <a:buSzPts val="2000"/>
              <a:buChar char="-"/>
            </a:pPr>
            <a:r>
              <a:rPr lang="en" sz="2000">
                <a:solidFill>
                  <a:srgbClr val="FFFFFF"/>
                </a:solidFill>
              </a:rPr>
              <a:t>Mathematical/computational representation of the real world</a:t>
            </a:r>
            <a:endParaRPr sz="2000">
              <a:solidFill>
                <a:srgbClr val="FFFFFF"/>
              </a:solidFill>
            </a:endParaRPr>
          </a:p>
        </p:txBody>
      </p:sp>
      <p:sp>
        <p:nvSpPr>
          <p:cNvPr id="450" name="Google Shape;450;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22"/>
          <p:cNvSpPr/>
          <p:nvPr/>
        </p:nvSpPr>
        <p:spPr>
          <a:xfrm>
            <a:off x="3147686" y="2137250"/>
            <a:ext cx="2414700" cy="20919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Decision Boundaries</a:t>
            </a:r>
            <a:endParaRPr b="1">
              <a:solidFill>
                <a:srgbClr val="FFFFFF"/>
              </a:solidFill>
              <a:latin typeface="Muli"/>
              <a:ea typeface="Muli"/>
              <a:cs typeface="Muli"/>
              <a:sym typeface="Muli"/>
            </a:endParaRPr>
          </a:p>
        </p:txBody>
      </p:sp>
      <p:sp>
        <p:nvSpPr>
          <p:cNvPr id="456" name="Google Shape;456;p22"/>
          <p:cNvSpPr txBox="1"/>
          <p:nvPr>
            <p:ph idx="4294967295" type="title"/>
          </p:nvPr>
        </p:nvSpPr>
        <p:spPr>
          <a:xfrm>
            <a:off x="1587500" y="1202200"/>
            <a:ext cx="64671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Three Ways to Consider </a:t>
            </a:r>
            <a:endParaRPr sz="3000"/>
          </a:p>
          <a:p>
            <a:pPr indent="0" lvl="0" marL="0" rtl="0" algn="ctr">
              <a:spcBef>
                <a:spcPts val="0"/>
              </a:spcBef>
              <a:spcAft>
                <a:spcPts val="0"/>
              </a:spcAft>
              <a:buNone/>
            </a:pPr>
            <a:r>
              <a:rPr lang="en" sz="3000"/>
              <a:t>Models  and Computation</a:t>
            </a:r>
            <a:endParaRPr sz="3000"/>
          </a:p>
        </p:txBody>
      </p:sp>
      <p:sp>
        <p:nvSpPr>
          <p:cNvPr id="457" name="Google Shape;457;p22"/>
          <p:cNvSpPr/>
          <p:nvPr/>
        </p:nvSpPr>
        <p:spPr>
          <a:xfrm>
            <a:off x="1275500" y="2137250"/>
            <a:ext cx="2414700" cy="20919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Picture Representation</a:t>
            </a:r>
            <a:endParaRPr>
              <a:solidFill>
                <a:srgbClr val="FFFFFF"/>
              </a:solidFill>
              <a:latin typeface="Muli"/>
              <a:ea typeface="Muli"/>
              <a:cs typeface="Muli"/>
              <a:sym typeface="Muli"/>
            </a:endParaRPr>
          </a:p>
        </p:txBody>
      </p:sp>
      <p:sp>
        <p:nvSpPr>
          <p:cNvPr id="458" name="Google Shape;458;p22"/>
          <p:cNvSpPr/>
          <p:nvPr/>
        </p:nvSpPr>
        <p:spPr>
          <a:xfrm>
            <a:off x="5019872" y="2137250"/>
            <a:ext cx="2414700" cy="20919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Mathematical Formulation</a:t>
            </a:r>
            <a:endParaRPr>
              <a:solidFill>
                <a:srgbClr val="FFFFFF"/>
              </a:solidFill>
              <a:latin typeface="Muli"/>
              <a:ea typeface="Muli"/>
              <a:cs typeface="Muli"/>
              <a:sym typeface="Muli"/>
            </a:endParaRPr>
          </a:p>
        </p:txBody>
      </p:sp>
      <p:sp>
        <p:nvSpPr>
          <p:cNvPr id="459" name="Google Shape;459;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65" name="Google Shape;465;p23"/>
          <p:cNvPicPr preferRelativeResize="0"/>
          <p:nvPr/>
        </p:nvPicPr>
        <p:blipFill>
          <a:blip r:embed="rId3">
            <a:alphaModFix/>
          </a:blip>
          <a:stretch>
            <a:fillRect/>
          </a:stretch>
        </p:blipFill>
        <p:spPr>
          <a:xfrm>
            <a:off x="4885200" y="1820225"/>
            <a:ext cx="3450175" cy="2082750"/>
          </a:xfrm>
          <a:prstGeom prst="rect">
            <a:avLst/>
          </a:prstGeom>
          <a:noFill/>
          <a:ln>
            <a:noFill/>
          </a:ln>
        </p:spPr>
      </p:pic>
      <p:pic>
        <p:nvPicPr>
          <p:cNvPr id="466" name="Google Shape;466;p23"/>
          <p:cNvPicPr preferRelativeResize="0"/>
          <p:nvPr/>
        </p:nvPicPr>
        <p:blipFill>
          <a:blip r:embed="rId4">
            <a:alphaModFix/>
          </a:blip>
          <a:stretch>
            <a:fillRect/>
          </a:stretch>
        </p:blipFill>
        <p:spPr>
          <a:xfrm>
            <a:off x="760925" y="1787953"/>
            <a:ext cx="3253867" cy="2015300"/>
          </a:xfrm>
          <a:prstGeom prst="rect">
            <a:avLst/>
          </a:prstGeom>
          <a:noFill/>
          <a:ln>
            <a:noFill/>
          </a:ln>
        </p:spPr>
      </p:pic>
      <p:sp>
        <p:nvSpPr>
          <p:cNvPr id="467" name="Google Shape;467;p23"/>
          <p:cNvSpPr/>
          <p:nvPr/>
        </p:nvSpPr>
        <p:spPr>
          <a:xfrm>
            <a:off x="-163400" y="-210325"/>
            <a:ext cx="2122800" cy="17733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txBox="1"/>
          <p:nvPr>
            <p:ph idx="4294967295" type="title"/>
          </p:nvPr>
        </p:nvSpPr>
        <p:spPr>
          <a:xfrm>
            <a:off x="893650" y="354600"/>
            <a:ext cx="7939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r>
              <a:rPr lang="en"/>
              <a:t>) </a:t>
            </a:r>
            <a:r>
              <a:rPr lang="en"/>
              <a:t>Pictorial</a:t>
            </a:r>
            <a:r>
              <a:rPr lang="en"/>
              <a:t> Representations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24"/>
          <p:cNvSpPr/>
          <p:nvPr/>
        </p:nvSpPr>
        <p:spPr>
          <a:xfrm>
            <a:off x="4946500" y="3211200"/>
            <a:ext cx="1414646" cy="1293048"/>
          </a:xfrm>
          <a:custGeom>
            <a:rect b="b" l="l" r="r" t="t"/>
            <a:pathLst>
              <a:path extrusionOk="0" h="51144" w="61333">
                <a:moveTo>
                  <a:pt x="12669" y="11212"/>
                </a:moveTo>
                <a:cubicBezTo>
                  <a:pt x="10979" y="13635"/>
                  <a:pt x="13627" y="19156"/>
                  <a:pt x="11993" y="22029"/>
                </a:cubicBezTo>
                <a:cubicBezTo>
                  <a:pt x="10359" y="24902"/>
                  <a:pt x="4782" y="25241"/>
                  <a:pt x="2866" y="28452"/>
                </a:cubicBezTo>
                <a:cubicBezTo>
                  <a:pt x="951" y="31663"/>
                  <a:pt x="-908" y="37579"/>
                  <a:pt x="500" y="41297"/>
                </a:cubicBezTo>
                <a:cubicBezTo>
                  <a:pt x="1909" y="45016"/>
                  <a:pt x="8049" y="49918"/>
                  <a:pt x="11317" y="50763"/>
                </a:cubicBezTo>
                <a:cubicBezTo>
                  <a:pt x="14585" y="51608"/>
                  <a:pt x="16613" y="46312"/>
                  <a:pt x="20106" y="46368"/>
                </a:cubicBezTo>
                <a:cubicBezTo>
                  <a:pt x="23599" y="46424"/>
                  <a:pt x="28107" y="51270"/>
                  <a:pt x="32276" y="51101"/>
                </a:cubicBezTo>
                <a:cubicBezTo>
                  <a:pt x="36445" y="50932"/>
                  <a:pt x="40558" y="45692"/>
                  <a:pt x="45121" y="45354"/>
                </a:cubicBezTo>
                <a:cubicBezTo>
                  <a:pt x="49685" y="45016"/>
                  <a:pt x="57234" y="51269"/>
                  <a:pt x="59657" y="49072"/>
                </a:cubicBezTo>
                <a:cubicBezTo>
                  <a:pt x="62080" y="46875"/>
                  <a:pt x="61629" y="36057"/>
                  <a:pt x="59657" y="32170"/>
                </a:cubicBezTo>
                <a:cubicBezTo>
                  <a:pt x="57685" y="28283"/>
                  <a:pt x="49515" y="29128"/>
                  <a:pt x="47825" y="25748"/>
                </a:cubicBezTo>
                <a:cubicBezTo>
                  <a:pt x="46135" y="22368"/>
                  <a:pt x="50925" y="14705"/>
                  <a:pt x="49516" y="11888"/>
                </a:cubicBezTo>
                <a:cubicBezTo>
                  <a:pt x="48108" y="9071"/>
                  <a:pt x="42698" y="10817"/>
                  <a:pt x="39374" y="8845"/>
                </a:cubicBezTo>
                <a:cubicBezTo>
                  <a:pt x="36050" y="6873"/>
                  <a:pt x="32444" y="281"/>
                  <a:pt x="29571" y="56"/>
                </a:cubicBezTo>
                <a:cubicBezTo>
                  <a:pt x="26698" y="-169"/>
                  <a:pt x="24951" y="5634"/>
                  <a:pt x="22134" y="7493"/>
                </a:cubicBezTo>
                <a:cubicBezTo>
                  <a:pt x="19317" y="9352"/>
                  <a:pt x="14359" y="8789"/>
                  <a:pt x="12669" y="11212"/>
                </a:cubicBezTo>
                <a:close/>
              </a:path>
            </a:pathLst>
          </a:custGeom>
          <a:noFill/>
          <a:ln cap="flat" cmpd="sng" w="9525">
            <a:solidFill>
              <a:srgbClr val="F3F3F3"/>
            </a:solidFill>
            <a:prstDash val="solid"/>
            <a:round/>
            <a:headEnd len="med" w="med" type="none"/>
            <a:tailEnd len="med" w="med" type="none"/>
          </a:ln>
        </p:spPr>
      </p:sp>
      <p:sp>
        <p:nvSpPr>
          <p:cNvPr id="474" name="Google Shape;474;p24"/>
          <p:cNvSpPr/>
          <p:nvPr/>
        </p:nvSpPr>
        <p:spPr>
          <a:xfrm>
            <a:off x="-11000" y="-210325"/>
            <a:ext cx="2122800" cy="17733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txBox="1"/>
          <p:nvPr>
            <p:ph idx="4294967295" type="title"/>
          </p:nvPr>
        </p:nvSpPr>
        <p:spPr>
          <a:xfrm>
            <a:off x="926925" y="354600"/>
            <a:ext cx="79059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Decision Boundaries</a:t>
            </a:r>
            <a:endParaRPr/>
          </a:p>
        </p:txBody>
      </p:sp>
      <p:sp>
        <p:nvSpPr>
          <p:cNvPr id="476" name="Google Shape;476;p24"/>
          <p:cNvSpPr txBox="1"/>
          <p:nvPr>
            <p:ph idx="12" type="sldNum"/>
          </p:nvPr>
        </p:nvSpPr>
        <p:spPr>
          <a:xfrm>
            <a:off x="1659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477" name="Google Shape;477;p24"/>
          <p:cNvCxnSpPr/>
          <p:nvPr/>
        </p:nvCxnSpPr>
        <p:spPr>
          <a:xfrm flipH="1">
            <a:off x="823250" y="1412800"/>
            <a:ext cx="9600" cy="1413900"/>
          </a:xfrm>
          <a:prstGeom prst="straightConnector1">
            <a:avLst/>
          </a:prstGeom>
          <a:noFill/>
          <a:ln cap="flat" cmpd="sng" w="9525">
            <a:solidFill>
              <a:srgbClr val="F3F3F3"/>
            </a:solidFill>
            <a:prstDash val="solid"/>
            <a:round/>
            <a:headEnd len="med" w="med" type="none"/>
            <a:tailEnd len="med" w="med" type="none"/>
          </a:ln>
        </p:spPr>
      </p:cxnSp>
      <p:cxnSp>
        <p:nvCxnSpPr>
          <p:cNvPr id="478" name="Google Shape;478;p24"/>
          <p:cNvCxnSpPr/>
          <p:nvPr/>
        </p:nvCxnSpPr>
        <p:spPr>
          <a:xfrm rot="10800000">
            <a:off x="832900" y="2826400"/>
            <a:ext cx="2287800" cy="12300"/>
          </a:xfrm>
          <a:prstGeom prst="straightConnector1">
            <a:avLst/>
          </a:prstGeom>
          <a:noFill/>
          <a:ln cap="flat" cmpd="sng" w="9525">
            <a:solidFill>
              <a:srgbClr val="F3F3F3"/>
            </a:solidFill>
            <a:prstDash val="solid"/>
            <a:round/>
            <a:headEnd len="med" w="med" type="none"/>
            <a:tailEnd len="med" w="med" type="none"/>
          </a:ln>
        </p:spPr>
      </p:cxnSp>
      <p:cxnSp>
        <p:nvCxnSpPr>
          <p:cNvPr id="479" name="Google Shape;479;p24"/>
          <p:cNvCxnSpPr/>
          <p:nvPr/>
        </p:nvCxnSpPr>
        <p:spPr>
          <a:xfrm flipH="1">
            <a:off x="892600" y="3219750"/>
            <a:ext cx="9600" cy="1413900"/>
          </a:xfrm>
          <a:prstGeom prst="straightConnector1">
            <a:avLst/>
          </a:prstGeom>
          <a:noFill/>
          <a:ln cap="flat" cmpd="sng" w="9525">
            <a:solidFill>
              <a:srgbClr val="F3F3F3"/>
            </a:solidFill>
            <a:prstDash val="solid"/>
            <a:round/>
            <a:headEnd len="med" w="med" type="none"/>
            <a:tailEnd len="med" w="med" type="none"/>
          </a:ln>
        </p:spPr>
      </p:cxnSp>
      <p:cxnSp>
        <p:nvCxnSpPr>
          <p:cNvPr id="480" name="Google Shape;480;p24"/>
          <p:cNvCxnSpPr/>
          <p:nvPr/>
        </p:nvCxnSpPr>
        <p:spPr>
          <a:xfrm rot="10800000">
            <a:off x="902250" y="4633350"/>
            <a:ext cx="2287800" cy="12300"/>
          </a:xfrm>
          <a:prstGeom prst="straightConnector1">
            <a:avLst/>
          </a:prstGeom>
          <a:noFill/>
          <a:ln cap="flat" cmpd="sng" w="9525">
            <a:solidFill>
              <a:srgbClr val="F3F3F3"/>
            </a:solidFill>
            <a:prstDash val="solid"/>
            <a:round/>
            <a:headEnd len="med" w="med" type="none"/>
            <a:tailEnd len="med" w="med" type="none"/>
          </a:ln>
        </p:spPr>
      </p:cxnSp>
      <p:cxnSp>
        <p:nvCxnSpPr>
          <p:cNvPr id="481" name="Google Shape;481;p24"/>
          <p:cNvCxnSpPr/>
          <p:nvPr/>
        </p:nvCxnSpPr>
        <p:spPr>
          <a:xfrm flipH="1">
            <a:off x="4394775" y="3280575"/>
            <a:ext cx="9600" cy="1413900"/>
          </a:xfrm>
          <a:prstGeom prst="straightConnector1">
            <a:avLst/>
          </a:prstGeom>
          <a:noFill/>
          <a:ln cap="flat" cmpd="sng" w="9525">
            <a:solidFill>
              <a:srgbClr val="F3F3F3"/>
            </a:solidFill>
            <a:prstDash val="solid"/>
            <a:round/>
            <a:headEnd len="med" w="med" type="none"/>
            <a:tailEnd len="med" w="med" type="none"/>
          </a:ln>
        </p:spPr>
      </p:cxnSp>
      <p:cxnSp>
        <p:nvCxnSpPr>
          <p:cNvPr id="482" name="Google Shape;482;p24"/>
          <p:cNvCxnSpPr/>
          <p:nvPr/>
        </p:nvCxnSpPr>
        <p:spPr>
          <a:xfrm rot="10800000">
            <a:off x="4404425" y="4694175"/>
            <a:ext cx="2287800" cy="12300"/>
          </a:xfrm>
          <a:prstGeom prst="straightConnector1">
            <a:avLst/>
          </a:prstGeom>
          <a:noFill/>
          <a:ln cap="flat" cmpd="sng" w="9525">
            <a:solidFill>
              <a:srgbClr val="F3F3F3"/>
            </a:solidFill>
            <a:prstDash val="solid"/>
            <a:round/>
            <a:headEnd len="med" w="med" type="none"/>
            <a:tailEnd len="med" w="med" type="none"/>
          </a:ln>
        </p:spPr>
      </p:cxnSp>
      <p:sp>
        <p:nvSpPr>
          <p:cNvPr id="483" name="Google Shape;483;p24"/>
          <p:cNvSpPr/>
          <p:nvPr/>
        </p:nvSpPr>
        <p:spPr>
          <a:xfrm>
            <a:off x="1986750" y="165545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2271625" y="20296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1237550" y="3358588"/>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1255850" y="2102125"/>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1463075" y="165545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1763738" y="202960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1986738" y="1383075"/>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2582575" y="177078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1703925" y="25032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2046975" y="25032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2408725" y="23058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1581875" y="34249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1051625" y="3562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1051625" y="44225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338150" y="44225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1624675" y="4321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1051625" y="39811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1453925" y="39237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1316825" y="38581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1868550" y="382338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2093200" y="328057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2016938" y="39569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2230300" y="355681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2283163" y="39015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2886075" y="32805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2788163" y="353680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2855788" y="39189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24"/>
          <p:cNvCxnSpPr/>
          <p:nvPr/>
        </p:nvCxnSpPr>
        <p:spPr>
          <a:xfrm flipH="1">
            <a:off x="1795413" y="3229975"/>
            <a:ext cx="14100" cy="527100"/>
          </a:xfrm>
          <a:prstGeom prst="straightConnector1">
            <a:avLst/>
          </a:prstGeom>
          <a:noFill/>
          <a:ln cap="flat" cmpd="sng" w="9525">
            <a:solidFill>
              <a:srgbClr val="F3F3F3"/>
            </a:solidFill>
            <a:prstDash val="solid"/>
            <a:round/>
            <a:headEnd len="med" w="med" type="none"/>
            <a:tailEnd len="med" w="med" type="none"/>
          </a:ln>
        </p:spPr>
      </p:cxnSp>
      <p:cxnSp>
        <p:nvCxnSpPr>
          <p:cNvPr id="511" name="Google Shape;511;p24"/>
          <p:cNvCxnSpPr/>
          <p:nvPr/>
        </p:nvCxnSpPr>
        <p:spPr>
          <a:xfrm rot="10800000">
            <a:off x="926925" y="3758425"/>
            <a:ext cx="870600" cy="5100"/>
          </a:xfrm>
          <a:prstGeom prst="straightConnector1">
            <a:avLst/>
          </a:prstGeom>
          <a:noFill/>
          <a:ln cap="flat" cmpd="sng" w="9525">
            <a:solidFill>
              <a:srgbClr val="F3F3F3"/>
            </a:solidFill>
            <a:prstDash val="solid"/>
            <a:round/>
            <a:headEnd len="med" w="med" type="none"/>
            <a:tailEnd len="med" w="med" type="none"/>
          </a:ln>
        </p:spPr>
      </p:cxnSp>
      <p:cxnSp>
        <p:nvCxnSpPr>
          <p:cNvPr id="512" name="Google Shape;512;p24"/>
          <p:cNvCxnSpPr/>
          <p:nvPr/>
        </p:nvCxnSpPr>
        <p:spPr>
          <a:xfrm flipH="1">
            <a:off x="2642725" y="3324075"/>
            <a:ext cx="16800" cy="1293000"/>
          </a:xfrm>
          <a:prstGeom prst="straightConnector1">
            <a:avLst/>
          </a:prstGeom>
          <a:noFill/>
          <a:ln cap="flat" cmpd="sng" w="9525">
            <a:solidFill>
              <a:srgbClr val="F3F3F3"/>
            </a:solidFill>
            <a:prstDash val="solid"/>
            <a:round/>
            <a:headEnd len="med" w="med" type="none"/>
            <a:tailEnd len="med" w="med" type="none"/>
          </a:ln>
        </p:spPr>
      </p:cxnSp>
      <p:cxnSp>
        <p:nvCxnSpPr>
          <p:cNvPr id="513" name="Google Shape;513;p24"/>
          <p:cNvCxnSpPr/>
          <p:nvPr/>
        </p:nvCxnSpPr>
        <p:spPr>
          <a:xfrm flipH="1">
            <a:off x="1738138" y="3728775"/>
            <a:ext cx="11700" cy="482700"/>
          </a:xfrm>
          <a:prstGeom prst="straightConnector1">
            <a:avLst/>
          </a:prstGeom>
          <a:noFill/>
          <a:ln cap="flat" cmpd="sng" w="9525">
            <a:solidFill>
              <a:srgbClr val="F3F3F3"/>
            </a:solidFill>
            <a:prstDash val="solid"/>
            <a:round/>
            <a:headEnd len="med" w="med" type="none"/>
            <a:tailEnd len="med" w="med" type="none"/>
          </a:ln>
        </p:spPr>
      </p:cxnSp>
      <p:cxnSp>
        <p:nvCxnSpPr>
          <p:cNvPr id="514" name="Google Shape;514;p24"/>
          <p:cNvCxnSpPr/>
          <p:nvPr/>
        </p:nvCxnSpPr>
        <p:spPr>
          <a:xfrm rot="10800000">
            <a:off x="917913" y="4199475"/>
            <a:ext cx="1709100" cy="16200"/>
          </a:xfrm>
          <a:prstGeom prst="straightConnector1">
            <a:avLst/>
          </a:prstGeom>
          <a:noFill/>
          <a:ln cap="flat" cmpd="sng" w="9525">
            <a:solidFill>
              <a:srgbClr val="F3F3F3"/>
            </a:solidFill>
            <a:prstDash val="solid"/>
            <a:round/>
            <a:headEnd len="med" w="med" type="none"/>
            <a:tailEnd len="med" w="med" type="none"/>
          </a:ln>
        </p:spPr>
      </p:cxnSp>
      <p:sp>
        <p:nvSpPr>
          <p:cNvPr id="515" name="Google Shape;515;p24"/>
          <p:cNvSpPr/>
          <p:nvPr/>
        </p:nvSpPr>
        <p:spPr>
          <a:xfrm>
            <a:off x="2816163" y="44225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24"/>
          <p:cNvCxnSpPr/>
          <p:nvPr/>
        </p:nvCxnSpPr>
        <p:spPr>
          <a:xfrm flipH="1">
            <a:off x="2643100" y="4372000"/>
            <a:ext cx="523500" cy="2400"/>
          </a:xfrm>
          <a:prstGeom prst="straightConnector1">
            <a:avLst/>
          </a:prstGeom>
          <a:noFill/>
          <a:ln cap="flat" cmpd="sng" w="9525">
            <a:solidFill>
              <a:srgbClr val="F3F3F3"/>
            </a:solidFill>
            <a:prstDash val="solid"/>
            <a:round/>
            <a:headEnd len="med" w="med" type="none"/>
            <a:tailEnd len="med" w="med" type="none"/>
          </a:ln>
        </p:spPr>
      </p:cxnSp>
      <p:sp>
        <p:nvSpPr>
          <p:cNvPr id="517" name="Google Shape;517;p24"/>
          <p:cNvSpPr/>
          <p:nvPr/>
        </p:nvSpPr>
        <p:spPr>
          <a:xfrm>
            <a:off x="2271613" y="4355963"/>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24"/>
          <p:cNvCxnSpPr/>
          <p:nvPr/>
        </p:nvCxnSpPr>
        <p:spPr>
          <a:xfrm flipH="1" rot="10800000">
            <a:off x="994675" y="1532450"/>
            <a:ext cx="1918500" cy="1191600"/>
          </a:xfrm>
          <a:prstGeom prst="straightConnector1">
            <a:avLst/>
          </a:prstGeom>
          <a:noFill/>
          <a:ln cap="flat" cmpd="sng" w="9525">
            <a:solidFill>
              <a:srgbClr val="F3F3F3"/>
            </a:solidFill>
            <a:prstDash val="solid"/>
            <a:round/>
            <a:headEnd len="med" w="med" type="none"/>
            <a:tailEnd len="med" w="med" type="none"/>
          </a:ln>
        </p:spPr>
      </p:cxnSp>
      <p:sp>
        <p:nvSpPr>
          <p:cNvPr id="519" name="Google Shape;519;p24"/>
          <p:cNvSpPr/>
          <p:nvPr/>
        </p:nvSpPr>
        <p:spPr>
          <a:xfrm>
            <a:off x="5779075" y="37443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5109975" y="41390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5617813" y="42179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5381788" y="40386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5361750" y="377297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6024250" y="41390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5549263" y="33586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6196388" y="375350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4814513" y="36072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4739325" y="4094063"/>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4739325" y="4493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5916175" y="4493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5074275" y="32805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6494075" y="42179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6024250" y="32805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5585275" y="36072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txBox="1"/>
          <p:nvPr/>
        </p:nvSpPr>
        <p:spPr>
          <a:xfrm>
            <a:off x="3935650" y="1509750"/>
            <a:ext cx="3135600" cy="119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Logistic Regression</a:t>
            </a:r>
            <a:endParaRPr sz="1800">
              <a:solidFill>
                <a:srgbClr val="FFFFFF"/>
              </a:solidFill>
              <a:latin typeface="Muli"/>
              <a:ea typeface="Muli"/>
              <a:cs typeface="Muli"/>
              <a:sym typeface="Muli"/>
            </a:endParaRPr>
          </a:p>
          <a:p>
            <a:pPr indent="-342900" lvl="0" marL="4572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Decision</a:t>
            </a:r>
            <a:r>
              <a:rPr lang="en" sz="1800">
                <a:solidFill>
                  <a:srgbClr val="FFFFFF"/>
                </a:solidFill>
                <a:latin typeface="Muli"/>
                <a:ea typeface="Muli"/>
                <a:cs typeface="Muli"/>
                <a:sym typeface="Muli"/>
              </a:rPr>
              <a:t> Tree</a:t>
            </a:r>
            <a:endParaRPr sz="1800">
              <a:solidFill>
                <a:srgbClr val="FFFFFF"/>
              </a:solidFill>
              <a:latin typeface="Muli"/>
              <a:ea typeface="Muli"/>
              <a:cs typeface="Muli"/>
              <a:sym typeface="Muli"/>
            </a:endParaRPr>
          </a:p>
          <a:p>
            <a:pPr indent="-342900" lvl="0" marL="4572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Neural Network</a:t>
            </a:r>
            <a:endParaRPr sz="1800">
              <a:solidFill>
                <a:srgbClr val="FFFFFF"/>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1" name="Google Shape;541;p25"/>
          <p:cNvSpPr txBox="1"/>
          <p:nvPr/>
        </p:nvSpPr>
        <p:spPr>
          <a:xfrm>
            <a:off x="656350" y="1431325"/>
            <a:ext cx="7158000" cy="23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Discover a </a:t>
            </a:r>
            <a:r>
              <a:rPr b="1" lang="en" sz="1600">
                <a:solidFill>
                  <a:srgbClr val="FFFFFF"/>
                </a:solidFill>
                <a:latin typeface="Muli"/>
                <a:ea typeface="Muli"/>
                <a:cs typeface="Muli"/>
                <a:sym typeface="Muli"/>
              </a:rPr>
              <a:t>mapping</a:t>
            </a:r>
            <a:r>
              <a:rPr lang="en" sz="1600">
                <a:solidFill>
                  <a:srgbClr val="FFFFFF"/>
                </a:solidFill>
                <a:latin typeface="Muli"/>
                <a:ea typeface="Muli"/>
                <a:cs typeface="Muli"/>
                <a:sym typeface="Muli"/>
              </a:rPr>
              <a:t> function representing input output </a:t>
            </a:r>
            <a:r>
              <a:rPr lang="en" sz="1600">
                <a:solidFill>
                  <a:srgbClr val="FFFFFF"/>
                </a:solidFill>
                <a:latin typeface="Muli"/>
                <a:ea typeface="Muli"/>
                <a:cs typeface="Muli"/>
                <a:sym typeface="Muli"/>
              </a:rPr>
              <a:t>relationships</a:t>
            </a:r>
            <a:endParaRPr sz="1600">
              <a:solidFill>
                <a:srgbClr val="FFFFFF"/>
              </a:solidFill>
              <a:latin typeface="Muli"/>
              <a:ea typeface="Muli"/>
              <a:cs typeface="Muli"/>
              <a:sym typeface="Muli"/>
            </a:endParaRPr>
          </a:p>
          <a:p>
            <a:pPr indent="0" lvl="0" marL="914400" rtl="0" algn="l">
              <a:spcBef>
                <a:spcPts val="0"/>
              </a:spcBef>
              <a:spcAft>
                <a:spcPts val="0"/>
              </a:spcAft>
              <a:buNone/>
            </a:pPr>
            <a:r>
              <a:t/>
            </a:r>
            <a:endParaRPr sz="1600">
              <a:solidFill>
                <a:srgbClr val="FFFFFF"/>
              </a:solidFill>
              <a:latin typeface="Muli"/>
              <a:ea typeface="Muli"/>
              <a:cs typeface="Muli"/>
              <a:sym typeface="Muli"/>
            </a:endParaRPr>
          </a:p>
          <a:p>
            <a:pPr indent="0" lvl="0" marL="0" rtl="0" algn="l">
              <a:spcBef>
                <a:spcPts val="0"/>
              </a:spcBef>
              <a:spcAft>
                <a:spcPts val="0"/>
              </a:spcAft>
              <a:buNone/>
            </a:pPr>
            <a:r>
              <a:rPr lang="en" sz="1600">
                <a:solidFill>
                  <a:srgbClr val="FFFFFF"/>
                </a:solidFill>
                <a:latin typeface="Muli"/>
                <a:ea typeface="Muli"/>
                <a:cs typeface="Muli"/>
                <a:sym typeface="Muli"/>
              </a:rPr>
              <a:t>Example: </a:t>
            </a:r>
            <a:endParaRPr sz="1600">
              <a:solidFill>
                <a:srgbClr val="FFFFFF"/>
              </a:solidFill>
              <a:latin typeface="Muli"/>
              <a:ea typeface="Muli"/>
              <a:cs typeface="Muli"/>
              <a:sym typeface="Muli"/>
            </a:endParaRPr>
          </a:p>
          <a:p>
            <a:pPr indent="457200" lvl="0" marL="0" rtl="0" algn="l">
              <a:spcBef>
                <a:spcPts val="0"/>
              </a:spcBef>
              <a:spcAft>
                <a:spcPts val="0"/>
              </a:spcAft>
              <a:buNone/>
            </a:pPr>
            <a:r>
              <a:rPr lang="en" sz="1600">
                <a:solidFill>
                  <a:srgbClr val="FFFFFF"/>
                </a:solidFill>
                <a:latin typeface="Muli"/>
                <a:ea typeface="Muli"/>
                <a:cs typeface="Muli"/>
                <a:sym typeface="Muli"/>
              </a:rPr>
              <a:t>y = f(x) + e</a:t>
            </a:r>
            <a:endParaRPr sz="1600">
              <a:solidFill>
                <a:srgbClr val="FFFFFF"/>
              </a:solidFill>
              <a:latin typeface="Muli"/>
              <a:ea typeface="Muli"/>
              <a:cs typeface="Muli"/>
              <a:sym typeface="Muli"/>
            </a:endParaRPr>
          </a:p>
          <a:p>
            <a:pPr indent="457200" lvl="0" marL="0" rtl="0" algn="l">
              <a:spcBef>
                <a:spcPts val="0"/>
              </a:spcBef>
              <a:spcAft>
                <a:spcPts val="0"/>
              </a:spcAft>
              <a:buNone/>
            </a:pPr>
            <a:r>
              <a:rPr lang="en" sz="1600">
                <a:solidFill>
                  <a:srgbClr val="FFFFFF"/>
                </a:solidFill>
                <a:latin typeface="Muli"/>
                <a:ea typeface="Muli"/>
                <a:cs typeface="Muli"/>
                <a:sym typeface="Muli"/>
              </a:rPr>
              <a:t>f: X → Y</a:t>
            </a:r>
            <a:endParaRPr sz="1600">
              <a:solidFill>
                <a:srgbClr val="FFFFFF"/>
              </a:solidFill>
              <a:latin typeface="Muli"/>
              <a:ea typeface="Muli"/>
              <a:cs typeface="Muli"/>
              <a:sym typeface="Muli"/>
            </a:endParaRPr>
          </a:p>
          <a:p>
            <a:pPr indent="457200" lvl="0" marL="0" rtl="0" algn="l">
              <a:spcBef>
                <a:spcPts val="0"/>
              </a:spcBef>
              <a:spcAft>
                <a:spcPts val="0"/>
              </a:spcAft>
              <a:buNone/>
            </a:pPr>
            <a:r>
              <a:t/>
            </a:r>
            <a:endParaRPr sz="1600">
              <a:solidFill>
                <a:srgbClr val="FFFFFF"/>
              </a:solidFill>
              <a:latin typeface="Muli"/>
              <a:ea typeface="Muli"/>
              <a:cs typeface="Muli"/>
              <a:sym typeface="Muli"/>
            </a:endParaRPr>
          </a:p>
          <a:p>
            <a:pPr indent="0" lvl="0" marL="0" rtl="0" algn="l">
              <a:spcBef>
                <a:spcPts val="0"/>
              </a:spcBef>
              <a:spcAft>
                <a:spcPts val="0"/>
              </a:spcAft>
              <a:buNone/>
            </a:pPr>
            <a:r>
              <a:rPr lang="en" sz="1600">
                <a:solidFill>
                  <a:srgbClr val="FFFFFF"/>
                </a:solidFill>
                <a:latin typeface="Muli"/>
                <a:ea typeface="Muli"/>
                <a:cs typeface="Muli"/>
                <a:sym typeface="Muli"/>
              </a:rPr>
              <a:t>Parameters</a:t>
            </a:r>
            <a:endParaRPr sz="1600">
              <a:solidFill>
                <a:srgbClr val="FFFFFF"/>
              </a:solidFill>
              <a:latin typeface="Muli"/>
              <a:ea typeface="Muli"/>
              <a:cs typeface="Muli"/>
              <a:sym typeface="Muli"/>
            </a:endParaRPr>
          </a:p>
          <a:p>
            <a:pPr indent="0" lvl="0" marL="0" rtl="0" algn="l">
              <a:lnSpc>
                <a:spcPct val="80000"/>
              </a:lnSpc>
              <a:spcBef>
                <a:spcPts val="600"/>
              </a:spcBef>
              <a:spcAft>
                <a:spcPts val="0"/>
              </a:spcAft>
              <a:buClr>
                <a:schemeClr val="dk1"/>
              </a:buClr>
              <a:buSzPts val="1100"/>
              <a:buFont typeface="Arial"/>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rPr lang="en">
                <a:solidFill>
                  <a:srgbClr val="FFFFFF"/>
                </a:solidFill>
                <a:latin typeface="Muli"/>
                <a:ea typeface="Muli"/>
                <a:cs typeface="Muli"/>
                <a:sym typeface="Muli"/>
              </a:rPr>
              <a:t>Example: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lnSpc>
                <a:spcPct val="80000"/>
              </a:lnSpc>
              <a:spcBef>
                <a:spcPts val="600"/>
              </a:spcBef>
              <a:spcAft>
                <a:spcPts val="0"/>
              </a:spcAft>
              <a:buClr>
                <a:schemeClr val="dk1"/>
              </a:buClr>
              <a:buSzPts val="1100"/>
              <a:buFont typeface="Arial"/>
              <a:buNone/>
            </a:pPr>
            <a:r>
              <a:rPr lang="en" sz="800">
                <a:solidFill>
                  <a:schemeClr val="lt1"/>
                </a:solidFill>
              </a:rPr>
              <a:t>Discover a function representating relationships between inputs and outputs</a:t>
            </a:r>
            <a:endParaRPr>
              <a:solidFill>
                <a:srgbClr val="FFFFFF"/>
              </a:solidFill>
              <a:latin typeface="Muli"/>
              <a:ea typeface="Muli"/>
              <a:cs typeface="Muli"/>
              <a:sym typeface="Muli"/>
            </a:endParaRPr>
          </a:p>
        </p:txBody>
      </p:sp>
      <p:pic>
        <p:nvPicPr>
          <p:cNvPr id="542" name="Google Shape;542;p25"/>
          <p:cNvPicPr preferRelativeResize="0"/>
          <p:nvPr/>
        </p:nvPicPr>
        <p:blipFill>
          <a:blip r:embed="rId3">
            <a:alphaModFix/>
          </a:blip>
          <a:stretch>
            <a:fillRect/>
          </a:stretch>
        </p:blipFill>
        <p:spPr>
          <a:xfrm>
            <a:off x="866757" y="3400700"/>
            <a:ext cx="5562600" cy="219075"/>
          </a:xfrm>
          <a:prstGeom prst="rect">
            <a:avLst/>
          </a:prstGeom>
          <a:noFill/>
          <a:ln>
            <a:noFill/>
          </a:ln>
        </p:spPr>
      </p:pic>
      <p:sp>
        <p:nvSpPr>
          <p:cNvPr id="543" name="Google Shape;543;p25"/>
          <p:cNvSpPr/>
          <p:nvPr/>
        </p:nvSpPr>
        <p:spPr>
          <a:xfrm>
            <a:off x="-163400" y="-210325"/>
            <a:ext cx="2122800" cy="17733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txBox="1"/>
          <p:nvPr>
            <p:ph idx="4294967295" type="title"/>
          </p:nvPr>
        </p:nvSpPr>
        <p:spPr>
          <a:xfrm>
            <a:off x="913075" y="354600"/>
            <a:ext cx="791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Math Formulation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0" name="Google Shape;550;p26"/>
          <p:cNvSpPr txBox="1"/>
          <p:nvPr>
            <p:ph idx="4294967295" type="title"/>
          </p:nvPr>
        </p:nvSpPr>
        <p:spPr>
          <a:xfrm>
            <a:off x="1723050" y="35460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Mapping</a:t>
            </a:r>
            <a:endParaRPr/>
          </a:p>
        </p:txBody>
      </p:sp>
      <p:pic>
        <p:nvPicPr>
          <p:cNvPr id="551" name="Google Shape;551;p26"/>
          <p:cNvPicPr preferRelativeResize="0"/>
          <p:nvPr/>
        </p:nvPicPr>
        <p:blipFill>
          <a:blip r:embed="rId3">
            <a:alphaModFix/>
          </a:blip>
          <a:stretch>
            <a:fillRect/>
          </a:stretch>
        </p:blipFill>
        <p:spPr>
          <a:xfrm>
            <a:off x="1" y="1208225"/>
            <a:ext cx="2811026" cy="3185826"/>
          </a:xfrm>
          <a:prstGeom prst="rect">
            <a:avLst/>
          </a:prstGeom>
          <a:noFill/>
          <a:ln>
            <a:noFill/>
          </a:ln>
        </p:spPr>
      </p:pic>
      <p:pic>
        <p:nvPicPr>
          <p:cNvPr id="552" name="Google Shape;552;p26"/>
          <p:cNvPicPr preferRelativeResize="0"/>
          <p:nvPr/>
        </p:nvPicPr>
        <p:blipFill>
          <a:blip r:embed="rId3">
            <a:alphaModFix/>
          </a:blip>
          <a:stretch>
            <a:fillRect/>
          </a:stretch>
        </p:blipFill>
        <p:spPr>
          <a:xfrm>
            <a:off x="2092776" y="1208225"/>
            <a:ext cx="2811026" cy="3185826"/>
          </a:xfrm>
          <a:prstGeom prst="rect">
            <a:avLst/>
          </a:prstGeom>
          <a:noFill/>
          <a:ln>
            <a:noFill/>
          </a:ln>
        </p:spPr>
      </p:pic>
      <p:sp>
        <p:nvSpPr>
          <p:cNvPr id="553" name="Google Shape;553;p26"/>
          <p:cNvSpPr txBox="1"/>
          <p:nvPr/>
        </p:nvSpPr>
        <p:spPr>
          <a:xfrm>
            <a:off x="7209325" y="2571488"/>
            <a:ext cx="10305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Jellyfish</a:t>
            </a:r>
            <a:endParaRPr sz="1600">
              <a:solidFill>
                <a:srgbClr val="FFFFFF"/>
              </a:solidFill>
              <a:latin typeface="Muli"/>
              <a:ea typeface="Muli"/>
              <a:cs typeface="Muli"/>
              <a:sym typeface="Muli"/>
            </a:endParaRPr>
          </a:p>
        </p:txBody>
      </p:sp>
      <p:graphicFrame>
        <p:nvGraphicFramePr>
          <p:cNvPr id="554" name="Google Shape;554;p26"/>
          <p:cNvGraphicFramePr/>
          <p:nvPr/>
        </p:nvGraphicFramePr>
        <p:xfrm>
          <a:off x="2620475" y="1658138"/>
          <a:ext cx="3000000" cy="3000000"/>
        </p:xfrm>
        <a:graphic>
          <a:graphicData uri="http://schemas.openxmlformats.org/drawingml/2006/table">
            <a:tbl>
              <a:tblPr>
                <a:noFill/>
                <a:tableStyleId>{A4959C8B-793A-420F-90CF-95FB011AFFFF}</a:tableStyleId>
              </a:tblPr>
              <a:tblGrid>
                <a:gridCol w="438900"/>
                <a:gridCol w="494950"/>
                <a:gridCol w="382850"/>
                <a:gridCol w="4389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555" name="Google Shape;555;p26"/>
          <p:cNvGraphicFramePr/>
          <p:nvPr/>
        </p:nvGraphicFramePr>
        <p:xfrm>
          <a:off x="5079150" y="1642925"/>
          <a:ext cx="3000000" cy="3000000"/>
        </p:xfrm>
        <a:graphic>
          <a:graphicData uri="http://schemas.openxmlformats.org/drawingml/2006/table">
            <a:tbl>
              <a:tblPr>
                <a:noFill/>
                <a:tableStyleId>{A4959C8B-793A-420F-90CF-95FB011AFFFF}</a:tableStyleId>
              </a:tblPr>
              <a:tblGrid>
                <a:gridCol w="438900"/>
                <a:gridCol w="442650"/>
                <a:gridCol w="435150"/>
                <a:gridCol w="438900"/>
              </a:tblGrid>
              <a:tr h="381000">
                <a:tc>
                  <a:txBody>
                    <a:bodyPr/>
                    <a:lstStyle/>
                    <a:p>
                      <a:pPr indent="0" lvl="0" marL="0" rtl="0" algn="l">
                        <a:spcBef>
                          <a:spcPts val="0"/>
                        </a:spcBef>
                        <a:spcAft>
                          <a:spcPts val="0"/>
                        </a:spcAft>
                        <a:buNone/>
                      </a:pPr>
                      <a:r>
                        <a:rPr lang="en">
                          <a:solidFill>
                            <a:srgbClr val="FFFFFF"/>
                          </a:solidFill>
                        </a:rPr>
                        <a:t>23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19</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12</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12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72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93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20</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33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62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99</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38</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37</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18</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84</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87</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46</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37</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
                          <a:solidFill>
                            <a:srgbClr val="FFFFFF"/>
                          </a:solidFill>
                        </a:rPr>
                        <a:t>72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92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60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22</a:t>
                      </a:r>
                      <a:endParaRPr>
                        <a:solidFill>
                          <a:srgbClr val="FFFFFF"/>
                        </a:solidFill>
                      </a:endParaRPr>
                    </a:p>
                  </a:txBody>
                  <a:tcPr marT="91425" marB="91425" marR="91425" marL="91425"/>
                </a:tc>
              </a:tr>
            </a:tbl>
          </a:graphicData>
        </a:graphic>
      </p:graphicFrame>
      <p:sp>
        <p:nvSpPr>
          <p:cNvPr id="556" name="Google Shape;556;p26"/>
          <p:cNvSpPr txBox="1"/>
          <p:nvPr/>
        </p:nvSpPr>
        <p:spPr>
          <a:xfrm>
            <a:off x="3394700" y="4230525"/>
            <a:ext cx="1870200" cy="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Muli"/>
                <a:ea typeface="Muli"/>
                <a:cs typeface="Muli"/>
                <a:sym typeface="Muli"/>
              </a:rPr>
              <a:t>f: X → Y</a:t>
            </a:r>
            <a:endParaRPr sz="1600">
              <a:solidFill>
                <a:schemeClr val="lt1"/>
              </a:solidFill>
              <a:latin typeface="Muli"/>
              <a:ea typeface="Muli"/>
              <a:cs typeface="Muli"/>
              <a:sym typeface="Muli"/>
            </a:endParaRPr>
          </a:p>
          <a:p>
            <a:pPr indent="0" lvl="0" marL="0" rtl="0" algn="l">
              <a:spcBef>
                <a:spcPts val="0"/>
              </a:spcBef>
              <a:spcAft>
                <a:spcPts val="0"/>
              </a:spcAft>
              <a:buNone/>
            </a:pPr>
            <a:r>
              <a:rPr lang="en" sz="1600">
                <a:solidFill>
                  <a:schemeClr val="lt1"/>
                </a:solidFill>
                <a:latin typeface="Muli"/>
                <a:ea typeface="Muli"/>
                <a:cs typeface="Muli"/>
                <a:sym typeface="Muli"/>
              </a:rPr>
              <a:t>Image → Label</a:t>
            </a:r>
            <a:endParaRPr sz="1600">
              <a:solidFill>
                <a:schemeClr val="lt1"/>
              </a:solidFill>
              <a:latin typeface="Muli"/>
              <a:ea typeface="Muli"/>
              <a:cs typeface="Muli"/>
              <a:sym typeface="Muli"/>
            </a:endParaRPr>
          </a:p>
        </p:txBody>
      </p:sp>
      <p:cxnSp>
        <p:nvCxnSpPr>
          <p:cNvPr id="557" name="Google Shape;557;p26"/>
          <p:cNvCxnSpPr/>
          <p:nvPr/>
        </p:nvCxnSpPr>
        <p:spPr>
          <a:xfrm>
            <a:off x="4503663" y="2787763"/>
            <a:ext cx="447900" cy="9600"/>
          </a:xfrm>
          <a:prstGeom prst="straightConnector1">
            <a:avLst/>
          </a:prstGeom>
          <a:noFill/>
          <a:ln cap="flat" cmpd="sng" w="9525">
            <a:solidFill>
              <a:srgbClr val="B7B7B7"/>
            </a:solidFill>
            <a:prstDash val="dot"/>
            <a:round/>
            <a:headEnd len="med" w="med" type="none"/>
            <a:tailEnd len="med" w="med" type="triangle"/>
          </a:ln>
        </p:spPr>
      </p:cxnSp>
      <p:cxnSp>
        <p:nvCxnSpPr>
          <p:cNvPr id="558" name="Google Shape;558;p26"/>
          <p:cNvCxnSpPr/>
          <p:nvPr/>
        </p:nvCxnSpPr>
        <p:spPr>
          <a:xfrm flipH="1" rot="10800000">
            <a:off x="2163600" y="2788825"/>
            <a:ext cx="270300" cy="7500"/>
          </a:xfrm>
          <a:prstGeom prst="straightConnector1">
            <a:avLst/>
          </a:prstGeom>
          <a:noFill/>
          <a:ln cap="flat" cmpd="sng" w="9525">
            <a:solidFill>
              <a:srgbClr val="B7B7B7"/>
            </a:solidFill>
            <a:prstDash val="dot"/>
            <a:round/>
            <a:headEnd len="med" w="med" type="none"/>
            <a:tailEnd len="med" w="med" type="triangle"/>
          </a:ln>
        </p:spPr>
      </p:cxnSp>
      <p:cxnSp>
        <p:nvCxnSpPr>
          <p:cNvPr id="559" name="Google Shape;559;p26"/>
          <p:cNvCxnSpPr>
            <a:endCxn id="553" idx="1"/>
          </p:cNvCxnSpPr>
          <p:nvPr/>
        </p:nvCxnSpPr>
        <p:spPr>
          <a:xfrm>
            <a:off x="6921025" y="2796338"/>
            <a:ext cx="288300" cy="4800"/>
          </a:xfrm>
          <a:prstGeom prst="straightConnector1">
            <a:avLst/>
          </a:prstGeom>
          <a:noFill/>
          <a:ln cap="flat" cmpd="sng" w="9525">
            <a:solidFill>
              <a:srgbClr val="B7B7B7"/>
            </a:solidFill>
            <a:prstDash val="dot"/>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65" name="Google Shape;565;p27"/>
          <p:cNvSpPr txBox="1"/>
          <p:nvPr/>
        </p:nvSpPr>
        <p:spPr>
          <a:xfrm>
            <a:off x="820375" y="1541125"/>
            <a:ext cx="51375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Supervised Learning </a:t>
            </a:r>
            <a:endParaRPr sz="1800">
              <a:solidFill>
                <a:srgbClr val="FFFFFF"/>
              </a:solidFill>
              <a:latin typeface="Muli"/>
              <a:ea typeface="Muli"/>
              <a:cs typeface="Muli"/>
              <a:sym typeface="Muli"/>
            </a:endParaRPr>
          </a:p>
          <a:p>
            <a:pPr indent="-330200" lvl="1" marL="9144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Training labels</a:t>
            </a:r>
            <a:endParaRPr sz="1600">
              <a:solidFill>
                <a:srgbClr val="FFFFFF"/>
              </a:solidFill>
              <a:latin typeface="Muli"/>
              <a:ea typeface="Muli"/>
              <a:cs typeface="Muli"/>
              <a:sym typeface="Muli"/>
            </a:endParaRPr>
          </a:p>
          <a:p>
            <a:pPr indent="-342900" lvl="0" marL="457200" rtl="0" algn="l">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Unsupervised</a:t>
            </a:r>
            <a:r>
              <a:rPr lang="en" sz="1800">
                <a:solidFill>
                  <a:srgbClr val="FFFFFF"/>
                </a:solidFill>
                <a:latin typeface="Muli"/>
                <a:ea typeface="Muli"/>
                <a:cs typeface="Muli"/>
                <a:sym typeface="Muli"/>
              </a:rPr>
              <a:t> learning </a:t>
            </a:r>
            <a:endParaRPr sz="1800">
              <a:solidFill>
                <a:srgbClr val="FFFFFF"/>
              </a:solidFill>
              <a:latin typeface="Muli"/>
              <a:ea typeface="Muli"/>
              <a:cs typeface="Muli"/>
              <a:sym typeface="Muli"/>
            </a:endParaRPr>
          </a:p>
          <a:p>
            <a:pPr indent="-330200" lvl="1" marL="9144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No training labels</a:t>
            </a:r>
            <a:endParaRPr sz="1600">
              <a:solidFill>
                <a:srgbClr val="FFFFFF"/>
              </a:solidFill>
              <a:latin typeface="Muli"/>
              <a:ea typeface="Muli"/>
              <a:cs typeface="Muli"/>
              <a:sym typeface="Muli"/>
            </a:endParaRPr>
          </a:p>
          <a:p>
            <a:pPr indent="-342900" lvl="0" marL="457200" rtl="0" algn="l">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Reinforcement learning</a:t>
            </a:r>
            <a:r>
              <a:rPr lang="en" sz="1800">
                <a:solidFill>
                  <a:srgbClr val="FFFFFF"/>
                </a:solidFill>
                <a:latin typeface="Muli"/>
                <a:ea typeface="Muli"/>
                <a:cs typeface="Muli"/>
                <a:sym typeface="Muli"/>
              </a:rPr>
              <a:t> </a:t>
            </a:r>
            <a:endParaRPr sz="1800">
              <a:solidFill>
                <a:srgbClr val="FFFFFF"/>
              </a:solidFill>
              <a:latin typeface="Muli"/>
              <a:ea typeface="Muli"/>
              <a:cs typeface="Muli"/>
              <a:sym typeface="Muli"/>
            </a:endParaRPr>
          </a:p>
          <a:p>
            <a:pPr indent="-330200" lvl="1" marL="9144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Decision problem</a:t>
            </a:r>
            <a:endParaRPr sz="1600">
              <a:solidFill>
                <a:srgbClr val="FFFFFF"/>
              </a:solidFill>
              <a:latin typeface="Muli"/>
              <a:ea typeface="Muli"/>
              <a:cs typeface="Muli"/>
              <a:sym typeface="Muli"/>
            </a:endParaRPr>
          </a:p>
          <a:p>
            <a:pPr indent="-330200" lvl="1" marL="9144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Uses reward function</a:t>
            </a:r>
            <a:endParaRPr sz="1600">
              <a:solidFill>
                <a:srgbClr val="FFFFFF"/>
              </a:solidFill>
              <a:latin typeface="Muli"/>
              <a:ea typeface="Muli"/>
              <a:cs typeface="Muli"/>
              <a:sym typeface="Muli"/>
            </a:endParaRPr>
          </a:p>
        </p:txBody>
      </p:sp>
      <p:sp>
        <p:nvSpPr>
          <p:cNvPr id="566" name="Google Shape;566;p27"/>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Classes of ML: Input</a:t>
            </a:r>
            <a:endParaRPr/>
          </a:p>
        </p:txBody>
      </p:sp>
      <p:pic>
        <p:nvPicPr>
          <p:cNvPr id="567" name="Google Shape;567;p27"/>
          <p:cNvPicPr preferRelativeResize="0"/>
          <p:nvPr/>
        </p:nvPicPr>
        <p:blipFill>
          <a:blip r:embed="rId3">
            <a:alphaModFix/>
          </a:blip>
          <a:stretch>
            <a:fillRect/>
          </a:stretch>
        </p:blipFill>
        <p:spPr>
          <a:xfrm>
            <a:off x="6436450" y="2951950"/>
            <a:ext cx="1519950" cy="1326600"/>
          </a:xfrm>
          <a:prstGeom prst="rect">
            <a:avLst/>
          </a:prstGeom>
          <a:noFill/>
          <a:ln>
            <a:noFill/>
          </a:ln>
        </p:spPr>
      </p:pic>
      <p:pic>
        <p:nvPicPr>
          <p:cNvPr id="568" name="Google Shape;568;p27"/>
          <p:cNvPicPr preferRelativeResize="0"/>
          <p:nvPr/>
        </p:nvPicPr>
        <p:blipFill>
          <a:blip r:embed="rId4">
            <a:alphaModFix/>
          </a:blip>
          <a:stretch>
            <a:fillRect/>
          </a:stretch>
        </p:blipFill>
        <p:spPr>
          <a:xfrm>
            <a:off x="4638200" y="3097254"/>
            <a:ext cx="1048025" cy="1502351"/>
          </a:xfrm>
          <a:prstGeom prst="rect">
            <a:avLst/>
          </a:prstGeom>
          <a:noFill/>
          <a:ln>
            <a:noFill/>
          </a:ln>
        </p:spPr>
      </p:pic>
      <p:pic>
        <p:nvPicPr>
          <p:cNvPr id="569" name="Google Shape;569;p27"/>
          <p:cNvPicPr preferRelativeResize="0"/>
          <p:nvPr/>
        </p:nvPicPr>
        <p:blipFill>
          <a:blip r:embed="rId5">
            <a:alphaModFix/>
          </a:blip>
          <a:stretch>
            <a:fillRect/>
          </a:stretch>
        </p:blipFill>
        <p:spPr>
          <a:xfrm>
            <a:off x="5816113" y="1403825"/>
            <a:ext cx="2760624" cy="1104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28"/>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rgbClr val="FFFFFF"/>
                </a:solidFill>
              </a:rPr>
              <a:t>Quiz: </a:t>
            </a:r>
            <a:endParaRPr b="1">
              <a:solidFill>
                <a:srgbClr val="FFFFFF"/>
              </a:solidFill>
            </a:endParaRPr>
          </a:p>
          <a:p>
            <a:pPr indent="0" lvl="0" marL="0" rtl="0" algn="l">
              <a:spcBef>
                <a:spcPts val="600"/>
              </a:spcBef>
              <a:spcAft>
                <a:spcPts val="0"/>
              </a:spcAft>
              <a:buNone/>
            </a:pPr>
            <a:r>
              <a:rPr lang="en">
                <a:solidFill>
                  <a:srgbClr val="FFFFFF"/>
                </a:solidFill>
              </a:rPr>
              <a:t>What is the difference between classification and regression? </a:t>
            </a:r>
            <a:endParaRPr>
              <a:solidFill>
                <a:srgbClr val="FFFFFF"/>
              </a:solidFill>
            </a:endParaRPr>
          </a:p>
          <a:p>
            <a:pPr indent="0" lvl="0" marL="0" rtl="0" algn="l">
              <a:spcBef>
                <a:spcPts val="600"/>
              </a:spcBef>
              <a:spcAft>
                <a:spcPts val="0"/>
              </a:spcAft>
              <a:buNone/>
            </a:pPr>
            <a:r>
              <a:rPr lang="en">
                <a:solidFill>
                  <a:srgbClr val="FFFFFF"/>
                </a:solidFill>
              </a:rPr>
              <a:t>What are example cases?</a:t>
            </a:r>
            <a:endParaRPr>
              <a:solidFill>
                <a:srgbClr val="FFFFFF"/>
              </a:solidFill>
            </a:endParaRPr>
          </a:p>
          <a:p>
            <a:pPr indent="0" lvl="0" marL="0" rtl="0" algn="l">
              <a:spcBef>
                <a:spcPts val="600"/>
              </a:spcBef>
              <a:spcAft>
                <a:spcPts val="0"/>
              </a:spcAft>
              <a:buNone/>
            </a:pPr>
            <a:r>
              <a:t/>
            </a:r>
            <a:endParaRPr/>
          </a:p>
        </p:txBody>
      </p:sp>
      <p:sp>
        <p:nvSpPr>
          <p:cNvPr id="575" name="Google Shape;575;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2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81" name="Google Shape;581;p29"/>
          <p:cNvPicPr preferRelativeResize="0"/>
          <p:nvPr/>
        </p:nvPicPr>
        <p:blipFill>
          <a:blip r:embed="rId3">
            <a:alphaModFix/>
          </a:blip>
          <a:stretch>
            <a:fillRect/>
          </a:stretch>
        </p:blipFill>
        <p:spPr>
          <a:xfrm>
            <a:off x="683098" y="2189325"/>
            <a:ext cx="764826" cy="764846"/>
          </a:xfrm>
          <a:prstGeom prst="rect">
            <a:avLst/>
          </a:prstGeom>
          <a:noFill/>
          <a:ln>
            <a:noFill/>
          </a:ln>
        </p:spPr>
      </p:pic>
      <p:pic>
        <p:nvPicPr>
          <p:cNvPr id="582" name="Google Shape;582;p29"/>
          <p:cNvPicPr preferRelativeResize="0"/>
          <p:nvPr/>
        </p:nvPicPr>
        <p:blipFill>
          <a:blip r:embed="rId4">
            <a:alphaModFix/>
          </a:blip>
          <a:stretch>
            <a:fillRect/>
          </a:stretch>
        </p:blipFill>
        <p:spPr>
          <a:xfrm>
            <a:off x="712163" y="3671275"/>
            <a:ext cx="633850" cy="633850"/>
          </a:xfrm>
          <a:prstGeom prst="rect">
            <a:avLst/>
          </a:prstGeom>
          <a:noFill/>
          <a:ln>
            <a:noFill/>
          </a:ln>
        </p:spPr>
      </p:pic>
      <p:pic>
        <p:nvPicPr>
          <p:cNvPr id="583" name="Google Shape;583;p29"/>
          <p:cNvPicPr preferRelativeResize="0"/>
          <p:nvPr/>
        </p:nvPicPr>
        <p:blipFill>
          <a:blip r:embed="rId5">
            <a:alphaModFix/>
          </a:blip>
          <a:stretch>
            <a:fillRect/>
          </a:stretch>
        </p:blipFill>
        <p:spPr>
          <a:xfrm>
            <a:off x="6096875" y="2017700"/>
            <a:ext cx="633850" cy="633850"/>
          </a:xfrm>
          <a:prstGeom prst="rect">
            <a:avLst/>
          </a:prstGeom>
          <a:noFill/>
          <a:ln>
            <a:noFill/>
          </a:ln>
        </p:spPr>
      </p:pic>
      <p:pic>
        <p:nvPicPr>
          <p:cNvPr id="584" name="Google Shape;584;p29"/>
          <p:cNvPicPr preferRelativeResize="0"/>
          <p:nvPr/>
        </p:nvPicPr>
        <p:blipFill>
          <a:blip r:embed="rId6">
            <a:alphaModFix/>
          </a:blip>
          <a:stretch>
            <a:fillRect/>
          </a:stretch>
        </p:blipFill>
        <p:spPr>
          <a:xfrm>
            <a:off x="6032173" y="3406938"/>
            <a:ext cx="763265" cy="763264"/>
          </a:xfrm>
          <a:prstGeom prst="rect">
            <a:avLst/>
          </a:prstGeom>
          <a:noFill/>
          <a:ln>
            <a:noFill/>
          </a:ln>
        </p:spPr>
      </p:pic>
      <p:sp>
        <p:nvSpPr>
          <p:cNvPr id="585" name="Google Shape;585;p29"/>
          <p:cNvSpPr txBox="1"/>
          <p:nvPr/>
        </p:nvSpPr>
        <p:spPr>
          <a:xfrm>
            <a:off x="1847050" y="2346900"/>
            <a:ext cx="10056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Spam?</a:t>
            </a:r>
            <a:endParaRPr sz="1600">
              <a:solidFill>
                <a:srgbClr val="FFFFFF"/>
              </a:solidFill>
              <a:latin typeface="Muli"/>
              <a:ea typeface="Muli"/>
              <a:cs typeface="Muli"/>
              <a:sym typeface="Muli"/>
            </a:endParaRPr>
          </a:p>
        </p:txBody>
      </p:sp>
      <p:sp>
        <p:nvSpPr>
          <p:cNvPr id="586" name="Google Shape;586;p29"/>
          <p:cNvSpPr txBox="1"/>
          <p:nvPr/>
        </p:nvSpPr>
        <p:spPr>
          <a:xfrm>
            <a:off x="1747600" y="3809250"/>
            <a:ext cx="10056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Bear?</a:t>
            </a:r>
            <a:endParaRPr sz="1600">
              <a:solidFill>
                <a:srgbClr val="FFFFFF"/>
              </a:solidFill>
              <a:latin typeface="Muli"/>
              <a:ea typeface="Muli"/>
              <a:cs typeface="Muli"/>
              <a:sym typeface="Muli"/>
            </a:endParaRPr>
          </a:p>
        </p:txBody>
      </p:sp>
      <p:sp>
        <p:nvSpPr>
          <p:cNvPr id="587" name="Google Shape;587;p29"/>
          <p:cNvSpPr txBox="1"/>
          <p:nvPr/>
        </p:nvSpPr>
        <p:spPr>
          <a:xfrm>
            <a:off x="7192475" y="2155675"/>
            <a:ext cx="13434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$200,000</a:t>
            </a:r>
            <a:endParaRPr sz="1600">
              <a:solidFill>
                <a:srgbClr val="FFFFFF"/>
              </a:solidFill>
              <a:latin typeface="Muli"/>
              <a:ea typeface="Muli"/>
              <a:cs typeface="Muli"/>
              <a:sym typeface="Muli"/>
            </a:endParaRPr>
          </a:p>
        </p:txBody>
      </p:sp>
      <p:sp>
        <p:nvSpPr>
          <p:cNvPr id="588" name="Google Shape;588;p29"/>
          <p:cNvSpPr txBox="1"/>
          <p:nvPr/>
        </p:nvSpPr>
        <p:spPr>
          <a:xfrm>
            <a:off x="7327300" y="3595550"/>
            <a:ext cx="963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9.5/10</a:t>
            </a:r>
            <a:endParaRPr sz="1600">
              <a:solidFill>
                <a:srgbClr val="FFFFFF"/>
              </a:solidFill>
              <a:latin typeface="Muli"/>
              <a:ea typeface="Muli"/>
              <a:cs typeface="Muli"/>
              <a:sym typeface="Muli"/>
            </a:endParaRPr>
          </a:p>
        </p:txBody>
      </p:sp>
      <p:cxnSp>
        <p:nvCxnSpPr>
          <p:cNvPr id="589" name="Google Shape;589;p29"/>
          <p:cNvCxnSpPr/>
          <p:nvPr/>
        </p:nvCxnSpPr>
        <p:spPr>
          <a:xfrm flipH="1">
            <a:off x="3394394" y="1851400"/>
            <a:ext cx="6900" cy="1020900"/>
          </a:xfrm>
          <a:prstGeom prst="straightConnector1">
            <a:avLst/>
          </a:prstGeom>
          <a:noFill/>
          <a:ln cap="flat" cmpd="sng" w="9525">
            <a:solidFill>
              <a:srgbClr val="F3F3F3"/>
            </a:solidFill>
            <a:prstDash val="solid"/>
            <a:round/>
            <a:headEnd len="med" w="med" type="none"/>
            <a:tailEnd len="med" w="med" type="none"/>
          </a:ln>
        </p:spPr>
      </p:cxnSp>
      <p:cxnSp>
        <p:nvCxnSpPr>
          <p:cNvPr id="590" name="Google Shape;590;p29"/>
          <p:cNvCxnSpPr/>
          <p:nvPr/>
        </p:nvCxnSpPr>
        <p:spPr>
          <a:xfrm rot="10800000">
            <a:off x="3401413" y="2871950"/>
            <a:ext cx="1651800" cy="9000"/>
          </a:xfrm>
          <a:prstGeom prst="straightConnector1">
            <a:avLst/>
          </a:prstGeom>
          <a:noFill/>
          <a:ln cap="flat" cmpd="sng" w="9525">
            <a:solidFill>
              <a:srgbClr val="F3F3F3"/>
            </a:solidFill>
            <a:prstDash val="solid"/>
            <a:round/>
            <a:headEnd len="med" w="med" type="none"/>
            <a:tailEnd len="med" w="med" type="none"/>
          </a:ln>
        </p:spPr>
      </p:cxnSp>
      <p:cxnSp>
        <p:nvCxnSpPr>
          <p:cNvPr id="591" name="Google Shape;591;p29"/>
          <p:cNvCxnSpPr/>
          <p:nvPr/>
        </p:nvCxnSpPr>
        <p:spPr>
          <a:xfrm flipH="1">
            <a:off x="3472924" y="3399413"/>
            <a:ext cx="6900" cy="1016400"/>
          </a:xfrm>
          <a:prstGeom prst="straightConnector1">
            <a:avLst/>
          </a:prstGeom>
          <a:noFill/>
          <a:ln cap="flat" cmpd="sng" w="9525">
            <a:solidFill>
              <a:srgbClr val="F3F3F3"/>
            </a:solidFill>
            <a:prstDash val="solid"/>
            <a:round/>
            <a:headEnd len="med" w="med" type="none"/>
            <a:tailEnd len="med" w="med" type="none"/>
          </a:ln>
        </p:spPr>
      </p:cxnSp>
      <p:cxnSp>
        <p:nvCxnSpPr>
          <p:cNvPr id="592" name="Google Shape;592;p29"/>
          <p:cNvCxnSpPr/>
          <p:nvPr/>
        </p:nvCxnSpPr>
        <p:spPr>
          <a:xfrm rot="10800000">
            <a:off x="3479826" y="4415895"/>
            <a:ext cx="1644900" cy="8700"/>
          </a:xfrm>
          <a:prstGeom prst="straightConnector1">
            <a:avLst/>
          </a:prstGeom>
          <a:noFill/>
          <a:ln cap="flat" cmpd="sng" w="9525">
            <a:solidFill>
              <a:srgbClr val="F3F3F3"/>
            </a:solidFill>
            <a:prstDash val="solid"/>
            <a:round/>
            <a:headEnd len="med" w="med" type="none"/>
            <a:tailEnd len="med" w="med" type="none"/>
          </a:ln>
        </p:spPr>
      </p:cxnSp>
      <p:sp>
        <p:nvSpPr>
          <p:cNvPr id="593" name="Google Shape;593;p29"/>
          <p:cNvSpPr/>
          <p:nvPr/>
        </p:nvSpPr>
        <p:spPr>
          <a:xfrm>
            <a:off x="3720931" y="3499233"/>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3760995" y="2476357"/>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4280990" y="2318482"/>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4434388" y="2079480"/>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3968492" y="3546964"/>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3587256" y="3645535"/>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3587256" y="4264192"/>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3793260" y="4264192"/>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3999264" y="4191235"/>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3587256" y="3946838"/>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3876499" y="3905578"/>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3777928" y="3858395"/>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4174603" y="3833411"/>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4336121" y="3443144"/>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4281290" y="3929448"/>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4434692" y="3641751"/>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4472699" y="3889617"/>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4906176" y="3443144"/>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4835780" y="3627363"/>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4884401" y="3902136"/>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29"/>
          <p:cNvCxnSpPr/>
          <p:nvPr/>
        </p:nvCxnSpPr>
        <p:spPr>
          <a:xfrm rot="10800000">
            <a:off x="3497438" y="3786772"/>
            <a:ext cx="626100" cy="3600"/>
          </a:xfrm>
          <a:prstGeom prst="straightConnector1">
            <a:avLst/>
          </a:prstGeom>
          <a:noFill/>
          <a:ln cap="flat" cmpd="sng" w="9525">
            <a:solidFill>
              <a:srgbClr val="F3F3F3"/>
            </a:solidFill>
            <a:prstDash val="solid"/>
            <a:round/>
            <a:headEnd len="med" w="med" type="none"/>
            <a:tailEnd len="med" w="med" type="none"/>
          </a:ln>
        </p:spPr>
      </p:cxnSp>
      <p:cxnSp>
        <p:nvCxnSpPr>
          <p:cNvPr id="614" name="Google Shape;614;p29"/>
          <p:cNvCxnSpPr/>
          <p:nvPr/>
        </p:nvCxnSpPr>
        <p:spPr>
          <a:xfrm flipH="1">
            <a:off x="4731293" y="3474419"/>
            <a:ext cx="12000" cy="929700"/>
          </a:xfrm>
          <a:prstGeom prst="straightConnector1">
            <a:avLst/>
          </a:prstGeom>
          <a:noFill/>
          <a:ln cap="flat" cmpd="sng" w="9525">
            <a:solidFill>
              <a:srgbClr val="F3F3F3"/>
            </a:solidFill>
            <a:prstDash val="solid"/>
            <a:round/>
            <a:headEnd len="med" w="med" type="none"/>
            <a:tailEnd len="med" w="med" type="none"/>
          </a:ln>
        </p:spPr>
      </p:cxnSp>
      <p:cxnSp>
        <p:nvCxnSpPr>
          <p:cNvPr id="615" name="Google Shape;615;p29"/>
          <p:cNvCxnSpPr/>
          <p:nvPr/>
        </p:nvCxnSpPr>
        <p:spPr>
          <a:xfrm flipH="1">
            <a:off x="4123900" y="3427350"/>
            <a:ext cx="4800" cy="684900"/>
          </a:xfrm>
          <a:prstGeom prst="straightConnector1">
            <a:avLst/>
          </a:prstGeom>
          <a:noFill/>
          <a:ln cap="flat" cmpd="sng" w="9525">
            <a:solidFill>
              <a:srgbClr val="F3F3F3"/>
            </a:solidFill>
            <a:prstDash val="solid"/>
            <a:round/>
            <a:headEnd len="med" w="med" type="none"/>
            <a:tailEnd len="med" w="med" type="none"/>
          </a:ln>
        </p:spPr>
      </p:cxnSp>
      <p:cxnSp>
        <p:nvCxnSpPr>
          <p:cNvPr id="616" name="Google Shape;616;p29"/>
          <p:cNvCxnSpPr/>
          <p:nvPr/>
        </p:nvCxnSpPr>
        <p:spPr>
          <a:xfrm rot="10800000">
            <a:off x="3491117" y="4103755"/>
            <a:ext cx="1228800" cy="11700"/>
          </a:xfrm>
          <a:prstGeom prst="straightConnector1">
            <a:avLst/>
          </a:prstGeom>
          <a:noFill/>
          <a:ln cap="flat" cmpd="sng" w="9525">
            <a:solidFill>
              <a:srgbClr val="F3F3F3"/>
            </a:solidFill>
            <a:prstDash val="solid"/>
            <a:round/>
            <a:headEnd len="med" w="med" type="none"/>
            <a:tailEnd len="med" w="med" type="none"/>
          </a:ln>
        </p:spPr>
      </p:cxnSp>
      <p:sp>
        <p:nvSpPr>
          <p:cNvPr id="617" name="Google Shape;617;p29"/>
          <p:cNvSpPr/>
          <p:nvPr/>
        </p:nvSpPr>
        <p:spPr>
          <a:xfrm>
            <a:off x="4855911" y="4264184"/>
            <a:ext cx="98400" cy="984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29"/>
          <p:cNvCxnSpPr/>
          <p:nvPr/>
        </p:nvCxnSpPr>
        <p:spPr>
          <a:xfrm flipH="1">
            <a:off x="4731666" y="4227848"/>
            <a:ext cx="376200" cy="1800"/>
          </a:xfrm>
          <a:prstGeom prst="straightConnector1">
            <a:avLst/>
          </a:prstGeom>
          <a:noFill/>
          <a:ln cap="flat" cmpd="sng" w="9525">
            <a:solidFill>
              <a:srgbClr val="F3F3F3"/>
            </a:solidFill>
            <a:prstDash val="solid"/>
            <a:round/>
            <a:headEnd len="med" w="med" type="none"/>
            <a:tailEnd len="med" w="med" type="none"/>
          </a:ln>
        </p:spPr>
      </p:cxnSp>
      <p:sp>
        <p:nvSpPr>
          <p:cNvPr id="619" name="Google Shape;619;p29"/>
          <p:cNvSpPr/>
          <p:nvPr/>
        </p:nvSpPr>
        <p:spPr>
          <a:xfrm>
            <a:off x="4464394" y="4216318"/>
            <a:ext cx="98400" cy="984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29"/>
          <p:cNvCxnSpPr/>
          <p:nvPr/>
        </p:nvCxnSpPr>
        <p:spPr>
          <a:xfrm flipH="1" rot="10800000">
            <a:off x="3518138" y="1937769"/>
            <a:ext cx="1385100" cy="860400"/>
          </a:xfrm>
          <a:prstGeom prst="straightConnector1">
            <a:avLst/>
          </a:prstGeom>
          <a:noFill/>
          <a:ln cap="flat" cmpd="sng" w="9525">
            <a:solidFill>
              <a:srgbClr val="F3F3F3"/>
            </a:solidFill>
            <a:prstDash val="solid"/>
            <a:round/>
            <a:headEnd len="med" w="med" type="none"/>
            <a:tailEnd len="med" w="med" type="none"/>
          </a:ln>
        </p:spPr>
      </p:cxnSp>
      <p:sp>
        <p:nvSpPr>
          <p:cNvPr id="621" name="Google Shape;621;p29"/>
          <p:cNvSpPr/>
          <p:nvPr/>
        </p:nvSpPr>
        <p:spPr>
          <a:xfrm>
            <a:off x="4019238" y="2259880"/>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4224513" y="2113130"/>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4644263" y="2014130"/>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3685638" y="2674155"/>
            <a:ext cx="99000" cy="990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4551875" y="1924125"/>
            <a:ext cx="283800" cy="2790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4337763" y="3576088"/>
            <a:ext cx="283800" cy="2790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29"/>
          <p:cNvCxnSpPr/>
          <p:nvPr/>
        </p:nvCxnSpPr>
        <p:spPr>
          <a:xfrm>
            <a:off x="1411475" y="2571750"/>
            <a:ext cx="371700" cy="0"/>
          </a:xfrm>
          <a:prstGeom prst="straightConnector1">
            <a:avLst/>
          </a:prstGeom>
          <a:noFill/>
          <a:ln cap="flat" cmpd="sng" w="9525">
            <a:solidFill>
              <a:srgbClr val="FFFFFF"/>
            </a:solidFill>
            <a:prstDash val="solid"/>
            <a:round/>
            <a:headEnd len="med" w="med" type="none"/>
            <a:tailEnd len="med" w="med" type="triangle"/>
          </a:ln>
        </p:spPr>
      </p:cxnSp>
      <p:cxnSp>
        <p:nvCxnSpPr>
          <p:cNvPr id="628" name="Google Shape;628;p29"/>
          <p:cNvCxnSpPr/>
          <p:nvPr/>
        </p:nvCxnSpPr>
        <p:spPr>
          <a:xfrm>
            <a:off x="1411475" y="4019550"/>
            <a:ext cx="371700" cy="0"/>
          </a:xfrm>
          <a:prstGeom prst="straightConnector1">
            <a:avLst/>
          </a:prstGeom>
          <a:noFill/>
          <a:ln cap="flat" cmpd="sng" w="9525">
            <a:solidFill>
              <a:srgbClr val="FFFFFF"/>
            </a:solidFill>
            <a:prstDash val="solid"/>
            <a:round/>
            <a:headEnd len="med" w="med" type="none"/>
            <a:tailEnd len="med" w="med" type="triangle"/>
          </a:ln>
        </p:spPr>
      </p:cxnSp>
      <p:cxnSp>
        <p:nvCxnSpPr>
          <p:cNvPr id="629" name="Google Shape;629;p29"/>
          <p:cNvCxnSpPr/>
          <p:nvPr/>
        </p:nvCxnSpPr>
        <p:spPr>
          <a:xfrm>
            <a:off x="6775750" y="2387050"/>
            <a:ext cx="371700" cy="0"/>
          </a:xfrm>
          <a:prstGeom prst="straightConnector1">
            <a:avLst/>
          </a:prstGeom>
          <a:noFill/>
          <a:ln cap="flat" cmpd="sng" w="9525">
            <a:solidFill>
              <a:srgbClr val="FFFFFF"/>
            </a:solidFill>
            <a:prstDash val="solid"/>
            <a:round/>
            <a:headEnd len="med" w="med" type="none"/>
            <a:tailEnd len="med" w="med" type="triangle"/>
          </a:ln>
        </p:spPr>
      </p:cxnSp>
      <p:cxnSp>
        <p:nvCxnSpPr>
          <p:cNvPr id="630" name="Google Shape;630;p29"/>
          <p:cNvCxnSpPr/>
          <p:nvPr/>
        </p:nvCxnSpPr>
        <p:spPr>
          <a:xfrm>
            <a:off x="6955600" y="3774500"/>
            <a:ext cx="371700" cy="0"/>
          </a:xfrm>
          <a:prstGeom prst="straightConnector1">
            <a:avLst/>
          </a:prstGeom>
          <a:noFill/>
          <a:ln cap="flat" cmpd="sng" w="9525">
            <a:solidFill>
              <a:srgbClr val="FFFFFF"/>
            </a:solidFill>
            <a:prstDash val="solid"/>
            <a:round/>
            <a:headEnd len="med" w="med" type="none"/>
            <a:tailEnd len="med" w="med" type="triangle"/>
          </a:ln>
        </p:spPr>
      </p:cxnSp>
      <p:sp>
        <p:nvSpPr>
          <p:cNvPr id="631" name="Google Shape;631;p29"/>
          <p:cNvSpPr txBox="1"/>
          <p:nvPr>
            <p:ph idx="4294967295" type="title"/>
          </p:nvPr>
        </p:nvSpPr>
        <p:spPr>
          <a:xfrm>
            <a:off x="1723050" y="354600"/>
            <a:ext cx="7109700" cy="83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v. Regression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1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5" name="Google Shape;345;p12"/>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346" name="Google Shape;346;p12"/>
          <p:cNvSpPr txBox="1"/>
          <p:nvPr/>
        </p:nvSpPr>
        <p:spPr>
          <a:xfrm>
            <a:off x="763600" y="1636425"/>
            <a:ext cx="5886000" cy="29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uli"/>
                <a:ea typeface="Muli"/>
                <a:cs typeface="Muli"/>
                <a:sym typeface="Muli"/>
              </a:rPr>
              <a:t>Learn several ways to:</a:t>
            </a:r>
            <a:endParaRPr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Consider </a:t>
            </a:r>
            <a:r>
              <a:rPr b="1" lang="en" sz="1800">
                <a:solidFill>
                  <a:srgbClr val="B1FFFE"/>
                </a:solidFill>
                <a:latin typeface="Muli"/>
                <a:ea typeface="Muli"/>
                <a:cs typeface="Muli"/>
                <a:sym typeface="Muli"/>
              </a:rPr>
              <a:t>machine learning</a:t>
            </a:r>
            <a:endParaRPr b="1" sz="1800">
              <a:solidFill>
                <a:srgbClr val="B1FFFE"/>
              </a:solidFill>
              <a:latin typeface="Muli"/>
              <a:ea typeface="Muli"/>
              <a:cs typeface="Muli"/>
              <a:sym typeface="Muli"/>
            </a:endParaRPr>
          </a:p>
          <a:p>
            <a:pPr indent="-342900" lvl="0"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Consider </a:t>
            </a:r>
            <a:r>
              <a:rPr lang="en" sz="1800">
                <a:solidFill>
                  <a:srgbClr val="B1FFFE"/>
                </a:solidFill>
                <a:latin typeface="Muli"/>
                <a:ea typeface="Muli"/>
                <a:cs typeface="Muli"/>
                <a:sym typeface="Muli"/>
              </a:rPr>
              <a:t> </a:t>
            </a:r>
            <a:r>
              <a:rPr b="1" lang="en" sz="1800">
                <a:solidFill>
                  <a:srgbClr val="B1FFFE"/>
                </a:solidFill>
                <a:latin typeface="Muli"/>
                <a:ea typeface="Muli"/>
                <a:cs typeface="Muli"/>
                <a:sym typeface="Muli"/>
              </a:rPr>
              <a:t>models</a:t>
            </a:r>
            <a:endParaRPr b="1" sz="1800">
              <a:solidFill>
                <a:srgbClr val="B1FFFE"/>
              </a:solidFill>
              <a:latin typeface="Muli"/>
              <a:ea typeface="Muli"/>
              <a:cs typeface="Muli"/>
              <a:sym typeface="Muli"/>
            </a:endParaRPr>
          </a:p>
          <a:p>
            <a:pPr indent="-342900" lvl="0"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Consider </a:t>
            </a:r>
            <a:r>
              <a:rPr b="1" lang="en" sz="1800">
                <a:solidFill>
                  <a:srgbClr val="B1FFFE"/>
                </a:solidFill>
                <a:latin typeface="Muli"/>
                <a:ea typeface="Muli"/>
                <a:cs typeface="Muli"/>
                <a:sym typeface="Muli"/>
              </a:rPr>
              <a:t>data</a:t>
            </a:r>
            <a:endParaRPr b="1" sz="1800">
              <a:solidFill>
                <a:srgbClr val="B1FFFE"/>
              </a:solidFill>
              <a:latin typeface="Muli"/>
              <a:ea typeface="Muli"/>
              <a:cs typeface="Muli"/>
              <a:sym typeface="Muli"/>
            </a:endParaRPr>
          </a:p>
          <a:p>
            <a:pPr indent="-342900" lvl="0"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Understand the </a:t>
            </a:r>
            <a:r>
              <a:rPr b="1" lang="en" sz="1800">
                <a:solidFill>
                  <a:srgbClr val="B1FFFE"/>
                </a:solidFill>
                <a:latin typeface="Muli"/>
                <a:ea typeface="Muli"/>
                <a:cs typeface="Muli"/>
                <a:sym typeface="Muli"/>
              </a:rPr>
              <a:t>goals</a:t>
            </a:r>
            <a:r>
              <a:rPr lang="en" sz="1800">
                <a:solidFill>
                  <a:srgbClr val="B1FFFE"/>
                </a:solidFill>
                <a:latin typeface="Muli"/>
                <a:ea typeface="Muli"/>
                <a:cs typeface="Muli"/>
                <a:sym typeface="Muli"/>
              </a:rPr>
              <a:t> </a:t>
            </a:r>
            <a:r>
              <a:rPr lang="en" sz="1800">
                <a:solidFill>
                  <a:srgbClr val="FFFFFF"/>
                </a:solidFill>
                <a:latin typeface="Muli"/>
                <a:ea typeface="Muli"/>
                <a:cs typeface="Muli"/>
                <a:sym typeface="Muli"/>
              </a:rPr>
              <a:t>of “good” ML/Data Sci?</a:t>
            </a:r>
            <a:endParaRPr sz="1800">
              <a:solidFill>
                <a:srgbClr val="FFFFFF"/>
              </a:solidFill>
              <a:latin typeface="Muli"/>
              <a:ea typeface="Muli"/>
              <a:cs typeface="Muli"/>
              <a:sym typeface="Muli"/>
            </a:endParaRPr>
          </a:p>
          <a:p>
            <a:pPr indent="0" lvl="0" marL="0" rtl="0" algn="l">
              <a:spcBef>
                <a:spcPts val="0"/>
              </a:spcBef>
              <a:spcAft>
                <a:spcPts val="0"/>
              </a:spcAft>
              <a:buNone/>
            </a:pPr>
            <a:r>
              <a:t/>
            </a:r>
            <a:endParaRPr sz="1800">
              <a:solidFill>
                <a:srgbClr val="FFFFFF"/>
              </a:solidFill>
              <a:latin typeface="Muli"/>
              <a:ea typeface="Muli"/>
              <a:cs typeface="Muli"/>
              <a:sym typeface="Muli"/>
            </a:endParaRPr>
          </a:p>
          <a:p>
            <a:pPr indent="0" lvl="0" marL="0" rtl="0" algn="l">
              <a:spcBef>
                <a:spcPts val="0"/>
              </a:spcBef>
              <a:spcAft>
                <a:spcPts val="0"/>
              </a:spcAft>
              <a:buNone/>
            </a:pPr>
            <a:r>
              <a:t/>
            </a:r>
            <a:endParaRPr sz="1800">
              <a:solidFill>
                <a:srgbClr val="FFFFFF"/>
              </a:solidFill>
              <a:latin typeface="Muli"/>
              <a:ea typeface="Muli"/>
              <a:cs typeface="Muli"/>
              <a:sym typeface="Muli"/>
            </a:endParaRPr>
          </a:p>
          <a:p>
            <a:pPr indent="0" lvl="0" marL="0" rtl="0" algn="l">
              <a:spcBef>
                <a:spcPts val="0"/>
              </a:spcBef>
              <a:spcAft>
                <a:spcPts val="0"/>
              </a:spcAft>
              <a:buNone/>
            </a:pPr>
            <a:r>
              <a:rPr lang="en" sz="1800">
                <a:solidFill>
                  <a:srgbClr val="FFFFFF"/>
                </a:solidFill>
                <a:latin typeface="Muli"/>
                <a:ea typeface="Muli"/>
                <a:cs typeface="Muli"/>
                <a:sym typeface="Muli"/>
              </a:rPr>
              <a:t>Put it all together through </a:t>
            </a:r>
            <a:r>
              <a:rPr b="1" lang="en" sz="1800">
                <a:solidFill>
                  <a:srgbClr val="B1FFFE"/>
                </a:solidFill>
                <a:latin typeface="Muli"/>
                <a:ea typeface="Muli"/>
                <a:cs typeface="Muli"/>
                <a:sym typeface="Muli"/>
              </a:rPr>
              <a:t>coding</a:t>
            </a:r>
            <a:r>
              <a:rPr lang="en" sz="1800">
                <a:solidFill>
                  <a:srgbClr val="FFFFFF"/>
                </a:solidFill>
                <a:latin typeface="Muli"/>
                <a:ea typeface="Muli"/>
                <a:cs typeface="Muli"/>
                <a:sym typeface="Muli"/>
              </a:rPr>
              <a:t> examples!</a:t>
            </a:r>
            <a:endParaRPr sz="1800">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3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7" name="Google Shape;637;p30"/>
          <p:cNvSpPr txBox="1"/>
          <p:nvPr/>
        </p:nvSpPr>
        <p:spPr>
          <a:xfrm>
            <a:off x="1107700" y="1541125"/>
            <a:ext cx="600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Binary → yes/no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Multiclass → single output</a:t>
            </a:r>
            <a:endParaRPr sz="1600">
              <a:solidFill>
                <a:srgbClr val="FFFFFF"/>
              </a:solidFill>
              <a:latin typeface="Muli"/>
              <a:ea typeface="Muli"/>
              <a:cs typeface="Muli"/>
              <a:sym typeface="Muli"/>
            </a:endParaRPr>
          </a:p>
          <a:p>
            <a:pPr indent="457200" lvl="0" marL="0" rtl="0" algn="l">
              <a:lnSpc>
                <a:spcPct val="115000"/>
              </a:lnSpc>
              <a:spcBef>
                <a:spcPts val="600"/>
              </a:spcBef>
              <a:spcAft>
                <a:spcPts val="0"/>
              </a:spcAft>
              <a:buNone/>
            </a:pPr>
            <a:r>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Multilabel →  set of outputs</a:t>
            </a:r>
            <a:endParaRPr sz="1600">
              <a:solidFill>
                <a:srgbClr val="FFFFFF"/>
              </a:solidFill>
              <a:latin typeface="Muli"/>
              <a:ea typeface="Muli"/>
              <a:cs typeface="Muli"/>
              <a:sym typeface="Muli"/>
            </a:endParaRPr>
          </a:p>
          <a:p>
            <a:pPr indent="457200" lvl="0" marL="0" rtl="0" algn="l">
              <a:lnSpc>
                <a:spcPct val="115000"/>
              </a:lnSpc>
              <a:spcBef>
                <a:spcPts val="600"/>
              </a:spcBef>
              <a:spcAft>
                <a:spcPts val="0"/>
              </a:spcAft>
              <a:buNone/>
            </a:pPr>
            <a:r>
              <a:rPr lang="en">
                <a:solidFill>
                  <a:srgbClr val="C6DAEC"/>
                </a:solidFill>
                <a:latin typeface="Muli"/>
                <a:ea typeface="Muli"/>
                <a:cs typeface="Muli"/>
                <a:sym typeface="Muli"/>
              </a:rPr>
              <a:t> </a:t>
            </a:r>
            <a:endParaRPr>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p>
        </p:txBody>
      </p:sp>
      <p:sp>
        <p:nvSpPr>
          <p:cNvPr id="638" name="Google Shape;638;p30"/>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Classifiers: Outputs Types</a:t>
            </a:r>
            <a:endParaRPr/>
          </a:p>
        </p:txBody>
      </p:sp>
      <p:pic>
        <p:nvPicPr>
          <p:cNvPr id="639" name="Google Shape;639;p30"/>
          <p:cNvPicPr preferRelativeResize="0"/>
          <p:nvPr/>
        </p:nvPicPr>
        <p:blipFill>
          <a:blip r:embed="rId3">
            <a:alphaModFix/>
          </a:blip>
          <a:stretch>
            <a:fillRect/>
          </a:stretch>
        </p:blipFill>
        <p:spPr>
          <a:xfrm>
            <a:off x="5577650" y="1765975"/>
            <a:ext cx="2864974" cy="161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5" name="Google Shape;645;p31"/>
          <p:cNvSpPr txBox="1"/>
          <p:nvPr/>
        </p:nvSpPr>
        <p:spPr>
          <a:xfrm>
            <a:off x="1107700" y="1541125"/>
            <a:ext cx="600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Binary → yes/no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	</a:t>
            </a:r>
            <a:r>
              <a:rPr lang="en" sz="1600">
                <a:solidFill>
                  <a:srgbClr val="FFFFFF"/>
                </a:solidFill>
                <a:latin typeface="Muli"/>
                <a:ea typeface="Muli"/>
                <a:cs typeface="Muli"/>
                <a:sym typeface="Muli"/>
              </a:rPr>
              <a:t>Turtle or not turtle</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Multiclass → single output</a:t>
            </a:r>
            <a:endParaRPr sz="1600">
              <a:solidFill>
                <a:srgbClr val="FFFFFF"/>
              </a:solidFill>
              <a:latin typeface="Muli"/>
              <a:ea typeface="Muli"/>
              <a:cs typeface="Muli"/>
              <a:sym typeface="Muli"/>
            </a:endParaRPr>
          </a:p>
          <a:p>
            <a:pPr indent="457200" lvl="0" marL="0" rtl="0" algn="l">
              <a:lnSpc>
                <a:spcPct val="115000"/>
              </a:lnSpc>
              <a:spcBef>
                <a:spcPts val="600"/>
              </a:spcBef>
              <a:spcAft>
                <a:spcPts val="0"/>
              </a:spcAft>
              <a:buNone/>
            </a:pPr>
            <a:r>
              <a:rPr lang="en" sz="1600">
                <a:solidFill>
                  <a:srgbClr val="FFFFFF"/>
                </a:solidFill>
                <a:latin typeface="Muli"/>
                <a:ea typeface="Muli"/>
                <a:cs typeface="Muli"/>
                <a:sym typeface="Muli"/>
              </a:rPr>
              <a:t>Dog or cat or elephant or turtle?</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Multilabel →  set of outputs</a:t>
            </a:r>
            <a:endParaRPr sz="1600">
              <a:solidFill>
                <a:srgbClr val="FFFFFF"/>
              </a:solidFill>
              <a:latin typeface="Muli"/>
              <a:ea typeface="Muli"/>
              <a:cs typeface="Muli"/>
              <a:sym typeface="Muli"/>
            </a:endParaRPr>
          </a:p>
          <a:p>
            <a:pPr indent="457200" lvl="0" marL="0" rtl="0" algn="l">
              <a:lnSpc>
                <a:spcPct val="115000"/>
              </a:lnSpc>
              <a:spcBef>
                <a:spcPts val="600"/>
              </a:spcBef>
              <a:spcAft>
                <a:spcPts val="0"/>
              </a:spcAft>
              <a:buNone/>
            </a:pPr>
            <a:r>
              <a:rPr lang="en" sz="1600">
                <a:solidFill>
                  <a:srgbClr val="FFFFFF"/>
                </a:solidFill>
                <a:latin typeface="Muli"/>
                <a:ea typeface="Muli"/>
                <a:cs typeface="Muli"/>
                <a:sym typeface="Muli"/>
              </a:rPr>
              <a:t> T</a:t>
            </a:r>
            <a:r>
              <a:rPr lang="en" sz="1600">
                <a:solidFill>
                  <a:srgbClr val="FFFFFF"/>
                </a:solidFill>
                <a:latin typeface="Muli"/>
                <a:ea typeface="Muli"/>
                <a:cs typeface="Muli"/>
                <a:sym typeface="Muli"/>
              </a:rPr>
              <a:t>urtle? butterfly? Turtle AND butterfly?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sz="1600">
              <a:solidFill>
                <a:srgbClr val="FFFFFF"/>
              </a:solidFill>
            </a:endParaRPr>
          </a:p>
        </p:txBody>
      </p:sp>
      <p:sp>
        <p:nvSpPr>
          <p:cNvPr id="646" name="Google Shape;646;p31"/>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Classifier</a:t>
            </a:r>
            <a:r>
              <a:rPr lang="en"/>
              <a:t>s: Outputs Types</a:t>
            </a:r>
            <a:endParaRPr/>
          </a:p>
        </p:txBody>
      </p:sp>
      <p:pic>
        <p:nvPicPr>
          <p:cNvPr id="647" name="Google Shape;647;p31"/>
          <p:cNvPicPr preferRelativeResize="0"/>
          <p:nvPr/>
        </p:nvPicPr>
        <p:blipFill>
          <a:blip r:embed="rId3">
            <a:alphaModFix/>
          </a:blip>
          <a:stretch>
            <a:fillRect/>
          </a:stretch>
        </p:blipFill>
        <p:spPr>
          <a:xfrm>
            <a:off x="5577650" y="1765975"/>
            <a:ext cx="2864974" cy="161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3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3" name="Google Shape;653;p32"/>
          <p:cNvSpPr txBox="1"/>
          <p:nvPr/>
        </p:nvSpPr>
        <p:spPr>
          <a:xfrm>
            <a:off x="1571400" y="1422825"/>
            <a:ext cx="6001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1800">
                <a:solidFill>
                  <a:srgbClr val="FFFFFF"/>
                </a:solidFill>
                <a:latin typeface="Muli"/>
                <a:ea typeface="Muli"/>
                <a:cs typeface="Muli"/>
                <a:sym typeface="Muli"/>
              </a:rPr>
              <a:t>Audial, Visual, Tabular</a:t>
            </a:r>
            <a:endParaRPr sz="1800">
              <a:solidFill>
                <a:srgbClr val="FFFFFF"/>
              </a:solidFill>
              <a:latin typeface="Muli"/>
              <a:ea typeface="Muli"/>
              <a:cs typeface="Muli"/>
              <a:sym typeface="Muli"/>
            </a:endParaRPr>
          </a:p>
          <a:p>
            <a:pPr indent="0" lvl="0" marL="0" rtl="0" algn="ctr">
              <a:lnSpc>
                <a:spcPct val="115000"/>
              </a:lnSpc>
              <a:spcBef>
                <a:spcPts val="600"/>
              </a:spcBef>
              <a:spcAft>
                <a:spcPts val="0"/>
              </a:spcAft>
              <a:buNone/>
            </a:pPr>
            <a:r>
              <a:t/>
            </a:r>
            <a:endParaRPr>
              <a:solidFill>
                <a:srgbClr val="C6DAEC"/>
              </a:solidFill>
              <a:latin typeface="Muli"/>
              <a:ea typeface="Muli"/>
              <a:cs typeface="Muli"/>
              <a:sym typeface="Muli"/>
            </a:endParaRPr>
          </a:p>
        </p:txBody>
      </p:sp>
      <p:sp>
        <p:nvSpPr>
          <p:cNvPr id="654" name="Google Shape;654;p32"/>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pic>
        <p:nvPicPr>
          <p:cNvPr id="655" name="Google Shape;655;p32"/>
          <p:cNvPicPr preferRelativeResize="0"/>
          <p:nvPr/>
        </p:nvPicPr>
        <p:blipFill rotWithShape="1">
          <a:blip r:embed="rId3">
            <a:alphaModFix/>
          </a:blip>
          <a:srcRect b="0" l="45566" r="0" t="0"/>
          <a:stretch/>
        </p:blipFill>
        <p:spPr>
          <a:xfrm>
            <a:off x="354100" y="2571243"/>
            <a:ext cx="2702977" cy="1124657"/>
          </a:xfrm>
          <a:prstGeom prst="rect">
            <a:avLst/>
          </a:prstGeom>
          <a:noFill/>
          <a:ln>
            <a:noFill/>
          </a:ln>
        </p:spPr>
      </p:pic>
      <p:pic>
        <p:nvPicPr>
          <p:cNvPr id="656" name="Google Shape;656;p32"/>
          <p:cNvPicPr preferRelativeResize="0"/>
          <p:nvPr/>
        </p:nvPicPr>
        <p:blipFill>
          <a:blip r:embed="rId4">
            <a:alphaModFix/>
          </a:blip>
          <a:stretch>
            <a:fillRect/>
          </a:stretch>
        </p:blipFill>
        <p:spPr>
          <a:xfrm>
            <a:off x="6086926" y="2498251"/>
            <a:ext cx="2702974" cy="1581025"/>
          </a:xfrm>
          <a:prstGeom prst="rect">
            <a:avLst/>
          </a:prstGeom>
          <a:noFill/>
          <a:ln>
            <a:noFill/>
          </a:ln>
        </p:spPr>
      </p:pic>
      <p:pic>
        <p:nvPicPr>
          <p:cNvPr id="657" name="Google Shape;657;p32"/>
          <p:cNvPicPr preferRelativeResize="0"/>
          <p:nvPr/>
        </p:nvPicPr>
        <p:blipFill rotWithShape="1">
          <a:blip r:embed="rId5">
            <a:alphaModFix/>
          </a:blip>
          <a:srcRect b="0" l="-485" r="56356" t="0"/>
          <a:stretch/>
        </p:blipFill>
        <p:spPr>
          <a:xfrm>
            <a:off x="3659750" y="2298650"/>
            <a:ext cx="1824499" cy="2325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3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3" name="Google Shape;663;p33"/>
          <p:cNvSpPr txBox="1"/>
          <p:nvPr/>
        </p:nvSpPr>
        <p:spPr>
          <a:xfrm>
            <a:off x="681500" y="1541125"/>
            <a:ext cx="2878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rgbClr val="FFFFFF"/>
                </a:solidFill>
                <a:latin typeface="Muli"/>
                <a:ea typeface="Muli"/>
                <a:cs typeface="Muli"/>
                <a:sym typeface="Muli"/>
              </a:rPr>
              <a:t>Numerical: Quantitative</a:t>
            </a:r>
            <a:endParaRPr sz="1800">
              <a:solidFill>
                <a:srgbClr val="FFFFFF"/>
              </a:solidFill>
              <a:latin typeface="Muli"/>
              <a:ea typeface="Muli"/>
              <a:cs typeface="Muli"/>
              <a:sym typeface="Muli"/>
            </a:endParaRPr>
          </a:p>
          <a:p>
            <a:pPr indent="-342900" lvl="0" marL="457200" rtl="0" algn="l">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Discrete</a:t>
            </a:r>
            <a:endParaRPr sz="1800">
              <a:solidFill>
                <a:srgbClr val="FFFFFF"/>
              </a:solidFill>
              <a:latin typeface="Muli"/>
              <a:ea typeface="Muli"/>
              <a:cs typeface="Muli"/>
              <a:sym typeface="Muli"/>
            </a:endParaRPr>
          </a:p>
          <a:p>
            <a:pPr indent="-342900" lvl="0" marL="457200" rtl="0" algn="l">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Continuous</a:t>
            </a:r>
            <a:endParaRPr sz="18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800">
                <a:solidFill>
                  <a:srgbClr val="FFFFFF"/>
                </a:solidFill>
                <a:latin typeface="Muli"/>
                <a:ea typeface="Muli"/>
                <a:cs typeface="Muli"/>
                <a:sym typeface="Muli"/>
              </a:rPr>
              <a:t>Categorical: Qualitative</a:t>
            </a:r>
            <a:endParaRPr sz="1800">
              <a:solidFill>
                <a:srgbClr val="FFFFFF"/>
              </a:solidFill>
              <a:latin typeface="Muli"/>
              <a:ea typeface="Muli"/>
              <a:cs typeface="Muli"/>
              <a:sym typeface="Muli"/>
            </a:endParaRPr>
          </a:p>
          <a:p>
            <a:pPr indent="-342900" lvl="0" marL="457200" rtl="0" algn="l">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Ordinal</a:t>
            </a:r>
            <a:endParaRPr sz="1800">
              <a:solidFill>
                <a:srgbClr val="FFFFFF"/>
              </a:solidFill>
              <a:latin typeface="Muli"/>
              <a:ea typeface="Muli"/>
              <a:cs typeface="Muli"/>
              <a:sym typeface="Muli"/>
            </a:endParaRPr>
          </a:p>
          <a:p>
            <a:pPr indent="-342900" lvl="0" marL="457200" rtl="0" algn="l">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Nominal</a:t>
            </a:r>
            <a:endParaRPr sz="1800">
              <a:solidFill>
                <a:srgbClr val="FFFFFF"/>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rgbClr val="C6DAEC"/>
              </a:solidFill>
              <a:latin typeface="Muli"/>
              <a:ea typeface="Muli"/>
              <a:cs typeface="Muli"/>
              <a:sym typeface="Muli"/>
            </a:endParaRPr>
          </a:p>
        </p:txBody>
      </p:sp>
      <p:sp>
        <p:nvSpPr>
          <p:cNvPr id="664" name="Google Shape;664;p33"/>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Data</a:t>
            </a:r>
            <a:endParaRPr/>
          </a:p>
        </p:txBody>
      </p:sp>
      <p:pic>
        <p:nvPicPr>
          <p:cNvPr id="665" name="Google Shape;665;p33"/>
          <p:cNvPicPr preferRelativeResize="0"/>
          <p:nvPr/>
        </p:nvPicPr>
        <p:blipFill rotWithShape="1">
          <a:blip r:embed="rId3">
            <a:alphaModFix/>
          </a:blip>
          <a:srcRect b="8922" l="18949" r="12837" t="82225"/>
          <a:stretch/>
        </p:blipFill>
        <p:spPr>
          <a:xfrm rot="-5399997">
            <a:off x="4555762" y="2775422"/>
            <a:ext cx="2020240" cy="128241"/>
          </a:xfrm>
          <a:prstGeom prst="rect">
            <a:avLst/>
          </a:prstGeom>
          <a:noFill/>
          <a:ln>
            <a:noFill/>
          </a:ln>
        </p:spPr>
      </p:pic>
      <p:pic>
        <p:nvPicPr>
          <p:cNvPr id="666" name="Google Shape;666;p33"/>
          <p:cNvPicPr preferRelativeResize="0"/>
          <p:nvPr/>
        </p:nvPicPr>
        <p:blipFill>
          <a:blip r:embed="rId4">
            <a:alphaModFix/>
          </a:blip>
          <a:stretch>
            <a:fillRect/>
          </a:stretch>
        </p:blipFill>
        <p:spPr>
          <a:xfrm>
            <a:off x="7748844" y="1641950"/>
            <a:ext cx="330156" cy="423922"/>
          </a:xfrm>
          <a:prstGeom prst="rect">
            <a:avLst/>
          </a:prstGeom>
          <a:noFill/>
          <a:ln>
            <a:noFill/>
          </a:ln>
        </p:spPr>
      </p:pic>
      <p:pic>
        <p:nvPicPr>
          <p:cNvPr id="667" name="Google Shape;667;p33"/>
          <p:cNvPicPr preferRelativeResize="0"/>
          <p:nvPr/>
        </p:nvPicPr>
        <p:blipFill>
          <a:blip r:embed="rId5">
            <a:alphaModFix/>
          </a:blip>
          <a:stretch>
            <a:fillRect/>
          </a:stretch>
        </p:blipFill>
        <p:spPr>
          <a:xfrm>
            <a:off x="7748844" y="2112638"/>
            <a:ext cx="330156" cy="423922"/>
          </a:xfrm>
          <a:prstGeom prst="rect">
            <a:avLst/>
          </a:prstGeom>
          <a:noFill/>
          <a:ln>
            <a:noFill/>
          </a:ln>
        </p:spPr>
      </p:pic>
      <p:pic>
        <p:nvPicPr>
          <p:cNvPr id="668" name="Google Shape;668;p33"/>
          <p:cNvPicPr preferRelativeResize="0"/>
          <p:nvPr/>
        </p:nvPicPr>
        <p:blipFill>
          <a:blip r:embed="rId6">
            <a:alphaModFix/>
          </a:blip>
          <a:stretch>
            <a:fillRect/>
          </a:stretch>
        </p:blipFill>
        <p:spPr>
          <a:xfrm>
            <a:off x="7719662" y="2627581"/>
            <a:ext cx="330156" cy="423922"/>
          </a:xfrm>
          <a:prstGeom prst="rect">
            <a:avLst/>
          </a:prstGeom>
          <a:noFill/>
          <a:ln>
            <a:noFill/>
          </a:ln>
        </p:spPr>
      </p:pic>
      <p:pic>
        <p:nvPicPr>
          <p:cNvPr id="669" name="Google Shape;669;p33"/>
          <p:cNvPicPr preferRelativeResize="0"/>
          <p:nvPr/>
        </p:nvPicPr>
        <p:blipFill>
          <a:blip r:embed="rId7">
            <a:alphaModFix/>
          </a:blip>
          <a:stretch>
            <a:fillRect/>
          </a:stretch>
        </p:blipFill>
        <p:spPr>
          <a:xfrm>
            <a:off x="7719663" y="3192068"/>
            <a:ext cx="288786" cy="370803"/>
          </a:xfrm>
          <a:prstGeom prst="rect">
            <a:avLst/>
          </a:prstGeom>
          <a:noFill/>
          <a:ln>
            <a:noFill/>
          </a:ln>
        </p:spPr>
      </p:pic>
      <p:pic>
        <p:nvPicPr>
          <p:cNvPr id="670" name="Google Shape;670;p33"/>
          <p:cNvPicPr preferRelativeResize="0"/>
          <p:nvPr/>
        </p:nvPicPr>
        <p:blipFill>
          <a:blip r:embed="rId8">
            <a:alphaModFix/>
          </a:blip>
          <a:stretch>
            <a:fillRect/>
          </a:stretch>
        </p:blipFill>
        <p:spPr>
          <a:xfrm>
            <a:off x="7748844" y="3562871"/>
            <a:ext cx="330156" cy="423922"/>
          </a:xfrm>
          <a:prstGeom prst="rect">
            <a:avLst/>
          </a:prstGeom>
          <a:noFill/>
          <a:ln>
            <a:noFill/>
          </a:ln>
        </p:spPr>
      </p:pic>
      <p:sp>
        <p:nvSpPr>
          <p:cNvPr id="671" name="Google Shape;671;p33"/>
          <p:cNvSpPr txBox="1"/>
          <p:nvPr/>
        </p:nvSpPr>
        <p:spPr>
          <a:xfrm>
            <a:off x="3799350" y="2529900"/>
            <a:ext cx="897600" cy="619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tillium Web"/>
                <a:ea typeface="Titillium Web"/>
                <a:cs typeface="Titillium Web"/>
                <a:sym typeface="Titillium Web"/>
              </a:rPr>
              <a:t>Input</a:t>
            </a:r>
            <a:endParaRPr sz="1200">
              <a:solidFill>
                <a:srgbClr val="FFFFFF"/>
              </a:solidFill>
              <a:latin typeface="Titillium Web"/>
              <a:ea typeface="Titillium Web"/>
              <a:cs typeface="Titillium Web"/>
              <a:sym typeface="Titillium Web"/>
            </a:endParaRPr>
          </a:p>
        </p:txBody>
      </p:sp>
      <p:sp>
        <p:nvSpPr>
          <p:cNvPr id="672" name="Google Shape;672;p33"/>
          <p:cNvSpPr txBox="1"/>
          <p:nvPr/>
        </p:nvSpPr>
        <p:spPr>
          <a:xfrm>
            <a:off x="6281197" y="2529900"/>
            <a:ext cx="681000" cy="619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tillium Web"/>
                <a:ea typeface="Titillium Web"/>
                <a:cs typeface="Titillium Web"/>
                <a:sym typeface="Titillium Web"/>
              </a:rPr>
              <a:t>Input</a:t>
            </a:r>
            <a:endParaRPr sz="1200">
              <a:solidFill>
                <a:srgbClr val="FFFFFF"/>
              </a:solidFill>
              <a:latin typeface="Titillium Web"/>
              <a:ea typeface="Titillium Web"/>
              <a:cs typeface="Titillium Web"/>
              <a:sym typeface="Titillium Web"/>
            </a:endParaRPr>
          </a:p>
        </p:txBody>
      </p:sp>
      <p:cxnSp>
        <p:nvCxnSpPr>
          <p:cNvPr id="673" name="Google Shape;673;p33"/>
          <p:cNvCxnSpPr>
            <a:stCxn id="671" idx="3"/>
          </p:cNvCxnSpPr>
          <p:nvPr/>
        </p:nvCxnSpPr>
        <p:spPr>
          <a:xfrm flipH="1" rot="10800000">
            <a:off x="4696950" y="1962900"/>
            <a:ext cx="733500" cy="876600"/>
          </a:xfrm>
          <a:prstGeom prst="straightConnector1">
            <a:avLst/>
          </a:prstGeom>
          <a:noFill/>
          <a:ln cap="flat" cmpd="sng" w="19050">
            <a:solidFill>
              <a:srgbClr val="FFFFFF"/>
            </a:solidFill>
            <a:prstDash val="solid"/>
            <a:round/>
            <a:headEnd len="med" w="med" type="none"/>
            <a:tailEnd len="med" w="med" type="triangle"/>
          </a:ln>
        </p:spPr>
      </p:cxnSp>
      <p:cxnSp>
        <p:nvCxnSpPr>
          <p:cNvPr id="674" name="Google Shape;674;p33"/>
          <p:cNvCxnSpPr>
            <a:stCxn id="671" idx="3"/>
          </p:cNvCxnSpPr>
          <p:nvPr/>
        </p:nvCxnSpPr>
        <p:spPr>
          <a:xfrm>
            <a:off x="4696950" y="2839500"/>
            <a:ext cx="707100" cy="912000"/>
          </a:xfrm>
          <a:prstGeom prst="straightConnector1">
            <a:avLst/>
          </a:prstGeom>
          <a:noFill/>
          <a:ln cap="flat" cmpd="sng" w="19050">
            <a:solidFill>
              <a:srgbClr val="FFFFFF"/>
            </a:solidFill>
            <a:prstDash val="solid"/>
            <a:round/>
            <a:headEnd len="med" w="med" type="none"/>
            <a:tailEnd len="med" w="med" type="triangle"/>
          </a:ln>
        </p:spPr>
      </p:cxnSp>
      <p:cxnSp>
        <p:nvCxnSpPr>
          <p:cNvPr id="675" name="Google Shape;675;p33"/>
          <p:cNvCxnSpPr>
            <a:stCxn id="671" idx="3"/>
          </p:cNvCxnSpPr>
          <p:nvPr/>
        </p:nvCxnSpPr>
        <p:spPr>
          <a:xfrm flipH="1" rot="10800000">
            <a:off x="4696950" y="2274600"/>
            <a:ext cx="696600" cy="564900"/>
          </a:xfrm>
          <a:prstGeom prst="straightConnector1">
            <a:avLst/>
          </a:prstGeom>
          <a:noFill/>
          <a:ln cap="flat" cmpd="sng" w="19050">
            <a:solidFill>
              <a:srgbClr val="999999"/>
            </a:solidFill>
            <a:prstDash val="solid"/>
            <a:round/>
            <a:headEnd len="med" w="med" type="none"/>
            <a:tailEnd len="med" w="med" type="triangle"/>
          </a:ln>
        </p:spPr>
      </p:cxnSp>
      <p:cxnSp>
        <p:nvCxnSpPr>
          <p:cNvPr id="676" name="Google Shape;676;p33"/>
          <p:cNvCxnSpPr>
            <a:stCxn id="671" idx="3"/>
          </p:cNvCxnSpPr>
          <p:nvPr/>
        </p:nvCxnSpPr>
        <p:spPr>
          <a:xfrm flipH="1" rot="10800000">
            <a:off x="4696950" y="2647200"/>
            <a:ext cx="659700" cy="192300"/>
          </a:xfrm>
          <a:prstGeom prst="straightConnector1">
            <a:avLst/>
          </a:prstGeom>
          <a:noFill/>
          <a:ln cap="flat" cmpd="sng" w="19050">
            <a:solidFill>
              <a:srgbClr val="999999"/>
            </a:solidFill>
            <a:prstDash val="solid"/>
            <a:round/>
            <a:headEnd len="med" w="med" type="none"/>
            <a:tailEnd len="med" w="med" type="triangle"/>
          </a:ln>
        </p:spPr>
      </p:cxnSp>
      <p:cxnSp>
        <p:nvCxnSpPr>
          <p:cNvPr id="677" name="Google Shape;677;p33"/>
          <p:cNvCxnSpPr>
            <a:stCxn id="671" idx="3"/>
          </p:cNvCxnSpPr>
          <p:nvPr/>
        </p:nvCxnSpPr>
        <p:spPr>
          <a:xfrm>
            <a:off x="4696950" y="2839500"/>
            <a:ext cx="654300" cy="193800"/>
          </a:xfrm>
          <a:prstGeom prst="straightConnector1">
            <a:avLst/>
          </a:prstGeom>
          <a:noFill/>
          <a:ln cap="flat" cmpd="sng" w="19050">
            <a:solidFill>
              <a:srgbClr val="999999"/>
            </a:solidFill>
            <a:prstDash val="solid"/>
            <a:round/>
            <a:headEnd len="med" w="med" type="none"/>
            <a:tailEnd len="med" w="med" type="triangle"/>
          </a:ln>
        </p:spPr>
      </p:cxnSp>
      <p:cxnSp>
        <p:nvCxnSpPr>
          <p:cNvPr id="678" name="Google Shape;678;p33"/>
          <p:cNvCxnSpPr>
            <a:stCxn id="671" idx="3"/>
          </p:cNvCxnSpPr>
          <p:nvPr/>
        </p:nvCxnSpPr>
        <p:spPr>
          <a:xfrm>
            <a:off x="4696950" y="2839500"/>
            <a:ext cx="633300" cy="458100"/>
          </a:xfrm>
          <a:prstGeom prst="straightConnector1">
            <a:avLst/>
          </a:prstGeom>
          <a:noFill/>
          <a:ln cap="flat" cmpd="sng" w="19050">
            <a:solidFill>
              <a:srgbClr val="999999"/>
            </a:solidFill>
            <a:prstDash val="solid"/>
            <a:round/>
            <a:headEnd len="med" w="med" type="none"/>
            <a:tailEnd len="med" w="med" type="triangle"/>
          </a:ln>
        </p:spPr>
      </p:cxnSp>
      <p:cxnSp>
        <p:nvCxnSpPr>
          <p:cNvPr id="679" name="Google Shape;679;p33"/>
          <p:cNvCxnSpPr>
            <a:stCxn id="672" idx="3"/>
          </p:cNvCxnSpPr>
          <p:nvPr/>
        </p:nvCxnSpPr>
        <p:spPr>
          <a:xfrm flipH="1" rot="10800000">
            <a:off x="6962197" y="1888200"/>
            <a:ext cx="681000" cy="951300"/>
          </a:xfrm>
          <a:prstGeom prst="straightConnector1">
            <a:avLst/>
          </a:prstGeom>
          <a:noFill/>
          <a:ln cap="flat" cmpd="sng" w="19050">
            <a:solidFill>
              <a:srgbClr val="FFFFFF"/>
            </a:solidFill>
            <a:prstDash val="solid"/>
            <a:round/>
            <a:headEnd len="med" w="med" type="none"/>
            <a:tailEnd len="med" w="med" type="triangle"/>
          </a:ln>
        </p:spPr>
      </p:cxnSp>
      <p:cxnSp>
        <p:nvCxnSpPr>
          <p:cNvPr id="680" name="Google Shape;680;p33"/>
          <p:cNvCxnSpPr>
            <a:stCxn id="672" idx="3"/>
          </p:cNvCxnSpPr>
          <p:nvPr/>
        </p:nvCxnSpPr>
        <p:spPr>
          <a:xfrm flipH="1" rot="10800000">
            <a:off x="6962197" y="2382900"/>
            <a:ext cx="596400" cy="456600"/>
          </a:xfrm>
          <a:prstGeom prst="straightConnector1">
            <a:avLst/>
          </a:prstGeom>
          <a:noFill/>
          <a:ln cap="flat" cmpd="sng" w="19050">
            <a:solidFill>
              <a:srgbClr val="FFFFFF"/>
            </a:solidFill>
            <a:prstDash val="solid"/>
            <a:round/>
            <a:headEnd len="med" w="med" type="none"/>
            <a:tailEnd len="med" w="med" type="triangle"/>
          </a:ln>
        </p:spPr>
      </p:cxnSp>
      <p:cxnSp>
        <p:nvCxnSpPr>
          <p:cNvPr id="681" name="Google Shape;681;p33"/>
          <p:cNvCxnSpPr>
            <a:stCxn id="672" idx="3"/>
          </p:cNvCxnSpPr>
          <p:nvPr/>
        </p:nvCxnSpPr>
        <p:spPr>
          <a:xfrm flipH="1" rot="10800000">
            <a:off x="6962197" y="2836800"/>
            <a:ext cx="644100" cy="2700"/>
          </a:xfrm>
          <a:prstGeom prst="straightConnector1">
            <a:avLst/>
          </a:prstGeom>
          <a:noFill/>
          <a:ln cap="flat" cmpd="sng" w="19050">
            <a:solidFill>
              <a:srgbClr val="FFFFFF"/>
            </a:solidFill>
            <a:prstDash val="solid"/>
            <a:round/>
            <a:headEnd len="med" w="med" type="none"/>
            <a:tailEnd len="med" w="med" type="triangle"/>
          </a:ln>
        </p:spPr>
      </p:cxnSp>
      <p:cxnSp>
        <p:nvCxnSpPr>
          <p:cNvPr id="682" name="Google Shape;682;p33"/>
          <p:cNvCxnSpPr>
            <a:stCxn id="672" idx="3"/>
          </p:cNvCxnSpPr>
          <p:nvPr/>
        </p:nvCxnSpPr>
        <p:spPr>
          <a:xfrm>
            <a:off x="6962197" y="2839500"/>
            <a:ext cx="644100" cy="410400"/>
          </a:xfrm>
          <a:prstGeom prst="straightConnector1">
            <a:avLst/>
          </a:prstGeom>
          <a:noFill/>
          <a:ln cap="flat" cmpd="sng" w="19050">
            <a:solidFill>
              <a:srgbClr val="FFFFFF"/>
            </a:solidFill>
            <a:prstDash val="solid"/>
            <a:round/>
            <a:headEnd len="med" w="med" type="none"/>
            <a:tailEnd len="med" w="med" type="triangle"/>
          </a:ln>
        </p:spPr>
      </p:cxnSp>
      <p:cxnSp>
        <p:nvCxnSpPr>
          <p:cNvPr id="683" name="Google Shape;683;p33"/>
          <p:cNvCxnSpPr>
            <a:stCxn id="672" idx="3"/>
          </p:cNvCxnSpPr>
          <p:nvPr/>
        </p:nvCxnSpPr>
        <p:spPr>
          <a:xfrm>
            <a:off x="6962197" y="2839500"/>
            <a:ext cx="675600" cy="830700"/>
          </a:xfrm>
          <a:prstGeom prst="straightConnector1">
            <a:avLst/>
          </a:prstGeom>
          <a:noFill/>
          <a:ln cap="flat" cmpd="sng" w="19050">
            <a:solidFill>
              <a:srgbClr val="FFFFFF"/>
            </a:solidFill>
            <a:prstDash val="solid"/>
            <a:round/>
            <a:headEnd len="med" w="med" type="none"/>
            <a:tailEnd len="med" w="med" type="triangle"/>
          </a:ln>
        </p:spPr>
      </p:cxnSp>
      <p:cxnSp>
        <p:nvCxnSpPr>
          <p:cNvPr id="684" name="Google Shape;684;p33"/>
          <p:cNvCxnSpPr>
            <a:stCxn id="671" idx="3"/>
          </p:cNvCxnSpPr>
          <p:nvPr/>
        </p:nvCxnSpPr>
        <p:spPr>
          <a:xfrm flipH="1" rot="10800000">
            <a:off x="4696950" y="2830200"/>
            <a:ext cx="622800" cy="9300"/>
          </a:xfrm>
          <a:prstGeom prst="straightConnector1">
            <a:avLst/>
          </a:prstGeom>
          <a:noFill/>
          <a:ln cap="flat" cmpd="sng" w="19050">
            <a:solidFill>
              <a:srgbClr val="999999"/>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3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0" name="Google Shape;690;p34"/>
          <p:cNvSpPr txBox="1"/>
          <p:nvPr/>
        </p:nvSpPr>
        <p:spPr>
          <a:xfrm>
            <a:off x="388750" y="1643025"/>
            <a:ext cx="5178900" cy="2898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F3F3F3"/>
              </a:buClr>
              <a:buSzPts val="1600"/>
              <a:buFont typeface="Muli"/>
              <a:buChar char="-"/>
            </a:pPr>
            <a:r>
              <a:rPr lang="en" sz="1600">
                <a:solidFill>
                  <a:srgbClr val="F3F3F3"/>
                </a:solidFill>
                <a:latin typeface="Muli"/>
                <a:ea typeface="Muli"/>
                <a:cs typeface="Muli"/>
                <a:sym typeface="Muli"/>
              </a:rPr>
              <a:t>Number of FEATURES in data</a:t>
            </a:r>
            <a:endParaRPr sz="1600">
              <a:solidFill>
                <a:srgbClr val="F3F3F3"/>
              </a:solidFill>
              <a:latin typeface="Muli"/>
              <a:ea typeface="Muli"/>
              <a:cs typeface="Muli"/>
              <a:sym typeface="Muli"/>
            </a:endParaRPr>
          </a:p>
          <a:p>
            <a:pPr indent="-330200" lvl="0" marL="457200" rtl="0" algn="l">
              <a:lnSpc>
                <a:spcPct val="115000"/>
              </a:lnSpc>
              <a:spcBef>
                <a:spcPts val="0"/>
              </a:spcBef>
              <a:spcAft>
                <a:spcPts val="0"/>
              </a:spcAft>
              <a:buClr>
                <a:srgbClr val="F3F3F3"/>
              </a:buClr>
              <a:buSzPts val="1600"/>
              <a:buFont typeface="Muli"/>
              <a:buChar char="-"/>
            </a:pPr>
            <a:r>
              <a:rPr lang="en" sz="1600">
                <a:solidFill>
                  <a:srgbClr val="F3F3F3"/>
                </a:solidFill>
                <a:latin typeface="Muli"/>
                <a:ea typeface="Muli"/>
                <a:cs typeface="Muli"/>
                <a:sym typeface="Muli"/>
              </a:rPr>
              <a:t>Potentially 100s-1000’s of features</a:t>
            </a:r>
            <a:endParaRPr sz="1600">
              <a:solidFill>
                <a:srgbClr val="F3F3F3"/>
              </a:solidFill>
              <a:latin typeface="Muli"/>
              <a:ea typeface="Muli"/>
              <a:cs typeface="Muli"/>
              <a:sym typeface="Muli"/>
            </a:endParaRPr>
          </a:p>
          <a:p>
            <a:pPr indent="-317500" lvl="1" marL="914400" rtl="0" algn="l">
              <a:lnSpc>
                <a:spcPct val="115000"/>
              </a:lnSpc>
              <a:spcBef>
                <a:spcPts val="0"/>
              </a:spcBef>
              <a:spcAft>
                <a:spcPts val="0"/>
              </a:spcAft>
              <a:buClr>
                <a:srgbClr val="F3F3F3"/>
              </a:buClr>
              <a:buSzPts val="1400"/>
              <a:buFont typeface="Muli"/>
              <a:buChar char="-"/>
            </a:pPr>
            <a:r>
              <a:rPr lang="en">
                <a:solidFill>
                  <a:srgbClr val="F3F3F3"/>
                </a:solidFill>
                <a:latin typeface="Muli"/>
                <a:ea typeface="Muli"/>
                <a:cs typeface="Muli"/>
                <a:sym typeface="Muli"/>
              </a:rPr>
              <a:t>What happens when performing operations? </a:t>
            </a:r>
            <a:endParaRPr>
              <a:solidFill>
                <a:srgbClr val="F3F3F3"/>
              </a:solidFill>
              <a:latin typeface="Muli"/>
              <a:ea typeface="Muli"/>
              <a:cs typeface="Muli"/>
              <a:sym typeface="Muli"/>
            </a:endParaRPr>
          </a:p>
          <a:p>
            <a:pPr indent="-317500" lvl="1" marL="914400" rtl="0" algn="l">
              <a:lnSpc>
                <a:spcPct val="115000"/>
              </a:lnSpc>
              <a:spcBef>
                <a:spcPts val="0"/>
              </a:spcBef>
              <a:spcAft>
                <a:spcPts val="0"/>
              </a:spcAft>
              <a:buClr>
                <a:srgbClr val="F3F3F3"/>
              </a:buClr>
              <a:buSzPts val="1400"/>
              <a:buFont typeface="Muli"/>
              <a:buChar char="-"/>
            </a:pPr>
            <a:r>
              <a:rPr lang="en">
                <a:solidFill>
                  <a:srgbClr val="F3F3F3"/>
                </a:solidFill>
                <a:latin typeface="Muli"/>
                <a:ea typeface="Muli"/>
                <a:cs typeface="Muli"/>
                <a:sym typeface="Muli"/>
              </a:rPr>
              <a:t>Try to make conclusions?</a:t>
            </a:r>
            <a:endParaRPr>
              <a:solidFill>
                <a:srgbClr val="F3F3F3"/>
              </a:solidFill>
              <a:latin typeface="Muli"/>
              <a:ea typeface="Muli"/>
              <a:cs typeface="Muli"/>
              <a:sym typeface="Muli"/>
            </a:endParaRPr>
          </a:p>
          <a:p>
            <a:pPr indent="0" lvl="0" marL="914400" rtl="0" algn="l">
              <a:lnSpc>
                <a:spcPct val="115000"/>
              </a:lnSpc>
              <a:spcBef>
                <a:spcPts val="600"/>
              </a:spcBef>
              <a:spcAft>
                <a:spcPts val="0"/>
              </a:spcAft>
              <a:buNone/>
            </a:pPr>
            <a:r>
              <a:t/>
            </a:r>
            <a:endParaRPr sz="1600">
              <a:solidFill>
                <a:srgbClr val="F3F3F3"/>
              </a:solidFill>
              <a:latin typeface="Muli"/>
              <a:ea typeface="Muli"/>
              <a:cs typeface="Muli"/>
              <a:sym typeface="Muli"/>
            </a:endParaRPr>
          </a:p>
          <a:p>
            <a:pPr indent="0" lvl="0" marL="0" rtl="0" algn="l">
              <a:lnSpc>
                <a:spcPct val="115000"/>
              </a:lnSpc>
              <a:spcBef>
                <a:spcPts val="600"/>
              </a:spcBef>
              <a:spcAft>
                <a:spcPts val="0"/>
              </a:spcAft>
              <a:buNone/>
            </a:pPr>
            <a:r>
              <a:rPr lang="en">
                <a:solidFill>
                  <a:srgbClr val="F3F3F3"/>
                </a:solidFill>
                <a:latin typeface="Muli"/>
                <a:ea typeface="Muli"/>
                <a:cs typeface="Muli"/>
                <a:sym typeface="Muli"/>
              </a:rPr>
              <a:t>Image :256x256x3 pixels</a:t>
            </a:r>
            <a:endParaRPr>
              <a:solidFill>
                <a:srgbClr val="F3F3F3"/>
              </a:solidFill>
              <a:latin typeface="Muli"/>
              <a:ea typeface="Muli"/>
              <a:cs typeface="Muli"/>
              <a:sym typeface="Muli"/>
            </a:endParaRPr>
          </a:p>
          <a:p>
            <a:pPr indent="0" lvl="0" marL="0" rtl="0" algn="l">
              <a:lnSpc>
                <a:spcPct val="115000"/>
              </a:lnSpc>
              <a:spcBef>
                <a:spcPts val="600"/>
              </a:spcBef>
              <a:spcAft>
                <a:spcPts val="0"/>
              </a:spcAft>
              <a:buNone/>
            </a:pPr>
            <a:r>
              <a:rPr lang="en">
                <a:solidFill>
                  <a:srgbClr val="F3F3F3"/>
                </a:solidFill>
                <a:latin typeface="Muli"/>
                <a:ea typeface="Muli"/>
                <a:cs typeface="Muli"/>
                <a:sym typeface="Muli"/>
              </a:rPr>
              <a:t>Health records: 30 measurements/person</a:t>
            </a:r>
            <a:endParaRPr>
              <a:solidFill>
                <a:srgbClr val="F3F3F3"/>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a:p>
            <a:pPr indent="0" lvl="0" marL="0" rtl="0" algn="l">
              <a:lnSpc>
                <a:spcPct val="115000"/>
              </a:lnSpc>
              <a:spcBef>
                <a:spcPts val="600"/>
              </a:spcBef>
              <a:spcAft>
                <a:spcPts val="0"/>
              </a:spcAft>
              <a:buClr>
                <a:schemeClr val="dk1"/>
              </a:buClr>
              <a:buSzPts val="1100"/>
              <a:buFont typeface="Arial"/>
              <a:buNone/>
            </a:pPr>
            <a:r>
              <a:t/>
            </a:r>
            <a:endParaRPr>
              <a:solidFill>
                <a:srgbClr val="C6DAEC"/>
              </a:solidFill>
              <a:latin typeface="Muli"/>
              <a:ea typeface="Muli"/>
              <a:cs typeface="Muli"/>
              <a:sym typeface="Muli"/>
            </a:endParaRPr>
          </a:p>
        </p:txBody>
      </p:sp>
      <p:sp>
        <p:nvSpPr>
          <p:cNvPr id="691" name="Google Shape;691;p34"/>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Dimensionality</a:t>
            </a:r>
            <a:endParaRPr/>
          </a:p>
        </p:txBody>
      </p:sp>
      <p:graphicFrame>
        <p:nvGraphicFramePr>
          <p:cNvPr id="692" name="Google Shape;692;p34"/>
          <p:cNvGraphicFramePr/>
          <p:nvPr/>
        </p:nvGraphicFramePr>
        <p:xfrm>
          <a:off x="5968600" y="1936438"/>
          <a:ext cx="3000000" cy="3000000"/>
        </p:xfrm>
        <a:graphic>
          <a:graphicData uri="http://schemas.openxmlformats.org/drawingml/2006/table">
            <a:tbl>
              <a:tblPr>
                <a:noFill/>
                <a:tableStyleId>{A4959C8B-793A-420F-90CF-95FB011AFFFF}</a:tableStyleId>
              </a:tblPr>
              <a:tblGrid>
                <a:gridCol w="536875"/>
                <a:gridCol w="536875"/>
                <a:gridCol w="536875"/>
                <a:gridCol w="536875"/>
              </a:tblGrid>
              <a:tr h="217150">
                <a:tc>
                  <a:txBody>
                    <a:bodyPr/>
                    <a:lstStyle/>
                    <a:p>
                      <a:pPr indent="0" lvl="0" marL="0" rtl="0" algn="l">
                        <a:spcBef>
                          <a:spcPts val="0"/>
                        </a:spcBef>
                        <a:spcAft>
                          <a:spcPts val="0"/>
                        </a:spcAft>
                        <a:buNone/>
                      </a:pPr>
                      <a:r>
                        <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2342.23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674.56</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11234.5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1234.13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3423.5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256.23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123.53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954.3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2345.5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43345.3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847.34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763.432</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34598.5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845.5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4365.4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8564.3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743.2</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9765.3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54634.3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1345.3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98623.4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693" name="Google Shape;693;p34"/>
          <p:cNvSpPr/>
          <p:nvPr/>
        </p:nvSpPr>
        <p:spPr>
          <a:xfrm>
            <a:off x="5735900" y="1877725"/>
            <a:ext cx="772200" cy="3414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3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9" name="Google Shape;699;p35"/>
          <p:cNvSpPr txBox="1"/>
          <p:nvPr/>
        </p:nvSpPr>
        <p:spPr>
          <a:xfrm>
            <a:off x="1043350" y="1480375"/>
            <a:ext cx="600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rgbClr val="FFFFFF"/>
                </a:solidFill>
                <a:latin typeface="Muli"/>
                <a:ea typeface="Muli"/>
                <a:cs typeface="Muli"/>
                <a:sym typeface="Muli"/>
              </a:rPr>
              <a:t>Separability</a:t>
            </a:r>
            <a:r>
              <a:rPr lang="en" sz="1800">
                <a:solidFill>
                  <a:srgbClr val="FFFFFF"/>
                </a:solidFill>
                <a:latin typeface="Muli"/>
                <a:ea typeface="Muli"/>
                <a:cs typeface="Muli"/>
                <a:sym typeface="Muli"/>
              </a:rPr>
              <a:t> by hyperplane</a:t>
            </a:r>
            <a:endParaRPr sz="18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800">
                <a:solidFill>
                  <a:srgbClr val="FFFFFF"/>
                </a:solidFill>
                <a:latin typeface="Muli"/>
                <a:ea typeface="Muli"/>
                <a:cs typeface="Muli"/>
                <a:sym typeface="Muli"/>
              </a:rPr>
              <a:t>Informs model type</a:t>
            </a:r>
            <a:endParaRPr sz="1800">
              <a:solidFill>
                <a:srgbClr val="FFFFFF"/>
              </a:solidFill>
              <a:latin typeface="Muli"/>
              <a:ea typeface="Muli"/>
              <a:cs typeface="Muli"/>
              <a:sym typeface="Muli"/>
            </a:endParaRPr>
          </a:p>
        </p:txBody>
      </p:sp>
      <p:sp>
        <p:nvSpPr>
          <p:cNvPr id="700" name="Google Shape;700;p35"/>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Linearity</a:t>
            </a:r>
            <a:endParaRPr/>
          </a:p>
        </p:txBody>
      </p:sp>
      <p:cxnSp>
        <p:nvCxnSpPr>
          <p:cNvPr id="701" name="Google Shape;701;p35"/>
          <p:cNvCxnSpPr/>
          <p:nvPr/>
        </p:nvCxnSpPr>
        <p:spPr>
          <a:xfrm>
            <a:off x="596700" y="3446682"/>
            <a:ext cx="2430000" cy="7500"/>
          </a:xfrm>
          <a:prstGeom prst="straightConnector1">
            <a:avLst/>
          </a:prstGeom>
          <a:noFill/>
          <a:ln cap="flat" cmpd="sng" w="9525">
            <a:solidFill>
              <a:srgbClr val="FFFFFF"/>
            </a:solidFill>
            <a:prstDash val="solid"/>
            <a:round/>
            <a:headEnd len="med" w="med" type="none"/>
            <a:tailEnd len="med" w="med" type="none"/>
          </a:ln>
        </p:spPr>
      </p:cxnSp>
      <p:cxnSp>
        <p:nvCxnSpPr>
          <p:cNvPr id="702" name="Google Shape;702;p35"/>
          <p:cNvCxnSpPr/>
          <p:nvPr/>
        </p:nvCxnSpPr>
        <p:spPr>
          <a:xfrm rot="10800000">
            <a:off x="1744768" y="2571931"/>
            <a:ext cx="5100" cy="1770600"/>
          </a:xfrm>
          <a:prstGeom prst="straightConnector1">
            <a:avLst/>
          </a:prstGeom>
          <a:noFill/>
          <a:ln cap="flat" cmpd="sng" w="9525">
            <a:solidFill>
              <a:srgbClr val="FFFFFF"/>
            </a:solidFill>
            <a:prstDash val="solid"/>
            <a:round/>
            <a:headEnd len="med" w="med" type="none"/>
            <a:tailEnd len="med" w="med" type="none"/>
          </a:ln>
        </p:spPr>
      </p:cxnSp>
      <p:cxnSp>
        <p:nvCxnSpPr>
          <p:cNvPr id="703" name="Google Shape;703;p35"/>
          <p:cNvCxnSpPr/>
          <p:nvPr/>
        </p:nvCxnSpPr>
        <p:spPr>
          <a:xfrm>
            <a:off x="3400804" y="3439920"/>
            <a:ext cx="2430000" cy="7500"/>
          </a:xfrm>
          <a:prstGeom prst="straightConnector1">
            <a:avLst/>
          </a:prstGeom>
          <a:noFill/>
          <a:ln cap="flat" cmpd="sng" w="9525">
            <a:solidFill>
              <a:srgbClr val="FFFFFF"/>
            </a:solidFill>
            <a:prstDash val="solid"/>
            <a:round/>
            <a:headEnd len="med" w="med" type="none"/>
            <a:tailEnd len="med" w="med" type="none"/>
          </a:ln>
        </p:spPr>
      </p:cxnSp>
      <p:cxnSp>
        <p:nvCxnSpPr>
          <p:cNvPr id="704" name="Google Shape;704;p35"/>
          <p:cNvCxnSpPr/>
          <p:nvPr/>
        </p:nvCxnSpPr>
        <p:spPr>
          <a:xfrm rot="10800000">
            <a:off x="4548872" y="2565170"/>
            <a:ext cx="5100" cy="1770600"/>
          </a:xfrm>
          <a:prstGeom prst="straightConnector1">
            <a:avLst/>
          </a:prstGeom>
          <a:noFill/>
          <a:ln cap="flat" cmpd="sng" w="9525">
            <a:solidFill>
              <a:srgbClr val="FFFFFF"/>
            </a:solidFill>
            <a:prstDash val="solid"/>
            <a:round/>
            <a:headEnd len="med" w="med" type="none"/>
            <a:tailEnd len="med" w="med" type="none"/>
          </a:ln>
        </p:spPr>
      </p:cxnSp>
      <p:sp>
        <p:nvSpPr>
          <p:cNvPr id="705" name="Google Shape;705;p35"/>
          <p:cNvSpPr/>
          <p:nvPr/>
        </p:nvSpPr>
        <p:spPr>
          <a:xfrm>
            <a:off x="1300983" y="2885184"/>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1442699" y="3023031"/>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1584416" y="3160879"/>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442723" y="3436574"/>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593634" y="296794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2203380" y="3298726"/>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259811" y="3298726"/>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960746" y="32437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916669" y="2766444"/>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2009566" y="296794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2345097" y="3436574"/>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2161233" y="359965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65305" y="3415860"/>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1858202" y="359965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1858202" y="3783453"/>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996185" y="3243777"/>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1458345" y="3795167"/>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1700770" y="386621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593634" y="35193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1440793" y="328875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965591" y="35193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1204145" y="3519472"/>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1300983" y="3637239"/>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1058488" y="386621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1458345" y="3967250"/>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1584416" y="4114075"/>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1916669" y="3967250"/>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1858202" y="4259769"/>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2232091" y="3875352"/>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2058386" y="4105097"/>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2161233" y="4259769"/>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 name="Google Shape;736;p35"/>
          <p:cNvCxnSpPr/>
          <p:nvPr/>
        </p:nvCxnSpPr>
        <p:spPr>
          <a:xfrm>
            <a:off x="6204901" y="3467500"/>
            <a:ext cx="2430000" cy="7500"/>
          </a:xfrm>
          <a:prstGeom prst="straightConnector1">
            <a:avLst/>
          </a:prstGeom>
          <a:noFill/>
          <a:ln cap="flat" cmpd="sng" w="9525">
            <a:solidFill>
              <a:srgbClr val="FFFFFF"/>
            </a:solidFill>
            <a:prstDash val="solid"/>
            <a:round/>
            <a:headEnd len="med" w="med" type="none"/>
            <a:tailEnd len="med" w="med" type="none"/>
          </a:ln>
        </p:spPr>
      </p:cxnSp>
      <p:cxnSp>
        <p:nvCxnSpPr>
          <p:cNvPr id="737" name="Google Shape;737;p35"/>
          <p:cNvCxnSpPr/>
          <p:nvPr/>
        </p:nvCxnSpPr>
        <p:spPr>
          <a:xfrm rot="10800000">
            <a:off x="7352970" y="2592750"/>
            <a:ext cx="5100" cy="1770600"/>
          </a:xfrm>
          <a:prstGeom prst="straightConnector1">
            <a:avLst/>
          </a:prstGeom>
          <a:noFill/>
          <a:ln cap="flat" cmpd="sng" w="9525">
            <a:solidFill>
              <a:srgbClr val="FFFFFF"/>
            </a:solidFill>
            <a:prstDash val="solid"/>
            <a:round/>
            <a:headEnd len="med" w="med" type="none"/>
            <a:tailEnd len="med" w="med" type="none"/>
          </a:ln>
        </p:spPr>
      </p:cxnSp>
      <p:sp>
        <p:nvSpPr>
          <p:cNvPr id="738" name="Google Shape;738;p35"/>
          <p:cNvSpPr/>
          <p:nvPr/>
        </p:nvSpPr>
        <p:spPr>
          <a:xfrm>
            <a:off x="4336834" y="32145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4489234" y="33669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4243834" y="33272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4694971" y="321453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4643696" y="36372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4694984" y="3425899"/>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4316671" y="35544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4515909" y="316088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4443759" y="37200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4848446" y="351948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4816271" y="328508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4094346" y="36247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4246746" y="37771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4124771" y="31608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4643696" y="3003152"/>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5068146" y="3682452"/>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4941446" y="31608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4830634" y="383592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5011071" y="34022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4645796" y="3924802"/>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4023196" y="34022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4366146" y="302302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4443759" y="4050052"/>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4246746" y="40057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4170546" y="29389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7056896" y="34022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rot="-1155018">
            <a:off x="6455625" y="3064516"/>
            <a:ext cx="2135529" cy="827111"/>
          </a:xfrm>
          <a:custGeom>
            <a:rect b="b" l="l" r="r" t="t"/>
            <a:pathLst>
              <a:path extrusionOk="0" h="33084" w="85420">
                <a:moveTo>
                  <a:pt x="0" y="33084"/>
                </a:moveTo>
                <a:cubicBezTo>
                  <a:pt x="2881" y="29760"/>
                  <a:pt x="10138" y="15025"/>
                  <a:pt x="17284" y="13141"/>
                </a:cubicBezTo>
                <a:cubicBezTo>
                  <a:pt x="24430" y="11258"/>
                  <a:pt x="35896" y="21395"/>
                  <a:pt x="42876" y="21783"/>
                </a:cubicBezTo>
                <a:cubicBezTo>
                  <a:pt x="49856" y="22171"/>
                  <a:pt x="55285" y="19069"/>
                  <a:pt x="59163" y="15468"/>
                </a:cubicBezTo>
                <a:cubicBezTo>
                  <a:pt x="63041" y="11867"/>
                  <a:pt x="61767" y="1453"/>
                  <a:pt x="66143" y="179"/>
                </a:cubicBezTo>
                <a:cubicBezTo>
                  <a:pt x="70519" y="-1095"/>
                  <a:pt x="82207" y="6549"/>
                  <a:pt x="85420" y="7823"/>
                </a:cubicBezTo>
              </a:path>
            </a:pathLst>
          </a:custGeom>
          <a:noFill/>
          <a:ln cap="flat" cmpd="sng" w="9525">
            <a:solidFill>
              <a:srgbClr val="FFFFFF"/>
            </a:solidFill>
            <a:prstDash val="solid"/>
            <a:round/>
            <a:headEnd len="med" w="med" type="none"/>
            <a:tailEnd len="med" w="med" type="none"/>
          </a:ln>
        </p:spPr>
      </p:sp>
      <p:sp>
        <p:nvSpPr>
          <p:cNvPr id="765" name="Google Shape;765;p35"/>
          <p:cNvSpPr/>
          <p:nvPr/>
        </p:nvSpPr>
        <p:spPr>
          <a:xfrm>
            <a:off x="6904496" y="3554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6828296" y="34784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6980696" y="3173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7666496" y="33260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6599696" y="37832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7742696" y="30974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7361696" y="33260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7514096" y="3173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6599696" y="3554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6523496" y="40118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666496" y="28688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7895096" y="2792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7361696" y="34784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7514096" y="34784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7361696" y="31736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7056896" y="2868877"/>
            <a:ext cx="93000" cy="82800"/>
          </a:xfrm>
          <a:prstGeom prst="ellipse">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6828296" y="39672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6980696" y="41196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6971171" y="37609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7342646" y="378328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7094996" y="3777186"/>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7590296" y="3738661"/>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7789746" y="39334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7275971" y="40657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7961771" y="34561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8037971" y="29989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7809371" y="37609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8114171" y="3227574"/>
            <a:ext cx="93000" cy="828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4217013" y="3091075"/>
            <a:ext cx="764400" cy="764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4" name="Google Shape;794;p35"/>
          <p:cNvCxnSpPr/>
          <p:nvPr/>
        </p:nvCxnSpPr>
        <p:spPr>
          <a:xfrm>
            <a:off x="1043000" y="2828925"/>
            <a:ext cx="1471500" cy="17289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3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00" name="Google Shape;800;p36"/>
          <p:cNvSpPr txBox="1"/>
          <p:nvPr/>
        </p:nvSpPr>
        <p:spPr>
          <a:xfrm>
            <a:off x="1107700" y="1541125"/>
            <a:ext cx="6001200" cy="9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What type of data supported?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Consider pictorially, w/ decision boundaries, mathematically</a:t>
            </a:r>
            <a:endParaRPr sz="1600">
              <a:solidFill>
                <a:srgbClr val="FFFFFF"/>
              </a:solidFill>
              <a:latin typeface="Muli"/>
              <a:ea typeface="Muli"/>
              <a:cs typeface="Muli"/>
              <a:sym typeface="Muli"/>
            </a:endParaRPr>
          </a:p>
        </p:txBody>
      </p:sp>
      <p:sp>
        <p:nvSpPr>
          <p:cNvPr id="801" name="Google Shape;801;p36"/>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Linearity: Model</a:t>
            </a:r>
            <a:endParaRPr/>
          </a:p>
        </p:txBody>
      </p:sp>
      <p:pic>
        <p:nvPicPr>
          <p:cNvPr id="802" name="Google Shape;802;p36"/>
          <p:cNvPicPr preferRelativeResize="0"/>
          <p:nvPr/>
        </p:nvPicPr>
        <p:blipFill>
          <a:blip r:embed="rId3">
            <a:alphaModFix/>
          </a:blip>
          <a:stretch>
            <a:fillRect/>
          </a:stretch>
        </p:blipFill>
        <p:spPr>
          <a:xfrm>
            <a:off x="289750" y="2746012"/>
            <a:ext cx="2539749" cy="1533157"/>
          </a:xfrm>
          <a:prstGeom prst="rect">
            <a:avLst/>
          </a:prstGeom>
          <a:noFill/>
          <a:ln>
            <a:noFill/>
          </a:ln>
        </p:spPr>
      </p:pic>
      <p:sp>
        <p:nvSpPr>
          <p:cNvPr id="803" name="Google Shape;803;p36"/>
          <p:cNvSpPr/>
          <p:nvPr/>
        </p:nvSpPr>
        <p:spPr>
          <a:xfrm>
            <a:off x="3727300" y="2830200"/>
            <a:ext cx="1414646" cy="1293048"/>
          </a:xfrm>
          <a:custGeom>
            <a:rect b="b" l="l" r="r" t="t"/>
            <a:pathLst>
              <a:path extrusionOk="0" h="51144" w="61333">
                <a:moveTo>
                  <a:pt x="12669" y="11212"/>
                </a:moveTo>
                <a:cubicBezTo>
                  <a:pt x="10979" y="13635"/>
                  <a:pt x="13627" y="19156"/>
                  <a:pt x="11993" y="22029"/>
                </a:cubicBezTo>
                <a:cubicBezTo>
                  <a:pt x="10359" y="24902"/>
                  <a:pt x="4782" y="25241"/>
                  <a:pt x="2866" y="28452"/>
                </a:cubicBezTo>
                <a:cubicBezTo>
                  <a:pt x="951" y="31663"/>
                  <a:pt x="-908" y="37579"/>
                  <a:pt x="500" y="41297"/>
                </a:cubicBezTo>
                <a:cubicBezTo>
                  <a:pt x="1909" y="45016"/>
                  <a:pt x="8049" y="49918"/>
                  <a:pt x="11317" y="50763"/>
                </a:cubicBezTo>
                <a:cubicBezTo>
                  <a:pt x="14585" y="51608"/>
                  <a:pt x="16613" y="46312"/>
                  <a:pt x="20106" y="46368"/>
                </a:cubicBezTo>
                <a:cubicBezTo>
                  <a:pt x="23599" y="46424"/>
                  <a:pt x="28107" y="51270"/>
                  <a:pt x="32276" y="51101"/>
                </a:cubicBezTo>
                <a:cubicBezTo>
                  <a:pt x="36445" y="50932"/>
                  <a:pt x="40558" y="45692"/>
                  <a:pt x="45121" y="45354"/>
                </a:cubicBezTo>
                <a:cubicBezTo>
                  <a:pt x="49685" y="45016"/>
                  <a:pt x="57234" y="51269"/>
                  <a:pt x="59657" y="49072"/>
                </a:cubicBezTo>
                <a:cubicBezTo>
                  <a:pt x="62080" y="46875"/>
                  <a:pt x="61629" y="36057"/>
                  <a:pt x="59657" y="32170"/>
                </a:cubicBezTo>
                <a:cubicBezTo>
                  <a:pt x="57685" y="28283"/>
                  <a:pt x="49515" y="29128"/>
                  <a:pt x="47825" y="25748"/>
                </a:cubicBezTo>
                <a:cubicBezTo>
                  <a:pt x="46135" y="22368"/>
                  <a:pt x="50925" y="14705"/>
                  <a:pt x="49516" y="11888"/>
                </a:cubicBezTo>
                <a:cubicBezTo>
                  <a:pt x="48108" y="9071"/>
                  <a:pt x="42698" y="10817"/>
                  <a:pt x="39374" y="8845"/>
                </a:cubicBezTo>
                <a:cubicBezTo>
                  <a:pt x="36050" y="6873"/>
                  <a:pt x="32444" y="281"/>
                  <a:pt x="29571" y="56"/>
                </a:cubicBezTo>
                <a:cubicBezTo>
                  <a:pt x="26698" y="-169"/>
                  <a:pt x="24951" y="5634"/>
                  <a:pt x="22134" y="7493"/>
                </a:cubicBezTo>
                <a:cubicBezTo>
                  <a:pt x="19317" y="9352"/>
                  <a:pt x="14359" y="8789"/>
                  <a:pt x="12669" y="11212"/>
                </a:cubicBezTo>
                <a:close/>
              </a:path>
            </a:pathLst>
          </a:custGeom>
          <a:noFill/>
          <a:ln cap="flat" cmpd="sng" w="9525">
            <a:solidFill>
              <a:srgbClr val="F3F3F3"/>
            </a:solidFill>
            <a:prstDash val="solid"/>
            <a:round/>
            <a:headEnd len="med" w="med" type="none"/>
            <a:tailEnd len="med" w="med" type="none"/>
          </a:ln>
        </p:spPr>
      </p:sp>
      <p:cxnSp>
        <p:nvCxnSpPr>
          <p:cNvPr id="804" name="Google Shape;804;p36"/>
          <p:cNvCxnSpPr/>
          <p:nvPr/>
        </p:nvCxnSpPr>
        <p:spPr>
          <a:xfrm flipH="1">
            <a:off x="3175575" y="2899575"/>
            <a:ext cx="9600" cy="1413900"/>
          </a:xfrm>
          <a:prstGeom prst="straightConnector1">
            <a:avLst/>
          </a:prstGeom>
          <a:noFill/>
          <a:ln cap="flat" cmpd="sng" w="9525">
            <a:solidFill>
              <a:srgbClr val="F3F3F3"/>
            </a:solidFill>
            <a:prstDash val="solid"/>
            <a:round/>
            <a:headEnd len="med" w="med" type="none"/>
            <a:tailEnd len="med" w="med" type="none"/>
          </a:ln>
        </p:spPr>
      </p:cxnSp>
      <p:cxnSp>
        <p:nvCxnSpPr>
          <p:cNvPr id="805" name="Google Shape;805;p36"/>
          <p:cNvCxnSpPr/>
          <p:nvPr/>
        </p:nvCxnSpPr>
        <p:spPr>
          <a:xfrm rot="10800000">
            <a:off x="3185225" y="4313175"/>
            <a:ext cx="2287800" cy="12300"/>
          </a:xfrm>
          <a:prstGeom prst="straightConnector1">
            <a:avLst/>
          </a:prstGeom>
          <a:noFill/>
          <a:ln cap="flat" cmpd="sng" w="9525">
            <a:solidFill>
              <a:srgbClr val="F3F3F3"/>
            </a:solidFill>
            <a:prstDash val="solid"/>
            <a:round/>
            <a:headEnd len="med" w="med" type="none"/>
            <a:tailEnd len="med" w="med" type="none"/>
          </a:ln>
        </p:spPr>
      </p:cxnSp>
      <p:sp>
        <p:nvSpPr>
          <p:cNvPr id="806" name="Google Shape;806;p36"/>
          <p:cNvSpPr/>
          <p:nvPr/>
        </p:nvSpPr>
        <p:spPr>
          <a:xfrm>
            <a:off x="4559875" y="33633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3890775" y="37580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398613" y="3836938"/>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162588" y="3657663"/>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142550" y="339197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805050" y="3758025"/>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330063" y="297760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977188" y="3372500"/>
            <a:ext cx="118800" cy="1188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3595313" y="32262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3520125" y="3713063"/>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3520125" y="4112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696975" y="41120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3855075" y="28995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5274875" y="3836950"/>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805050" y="2899575"/>
            <a:ext cx="137100" cy="137100"/>
          </a:xfrm>
          <a:prstGeom prst="ellipse">
            <a:avLst/>
          </a:prstGeom>
          <a:solidFill>
            <a:srgbClr val="B1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366075" y="3226250"/>
            <a:ext cx="137100" cy="137100"/>
          </a:xfrm>
          <a:prstGeom prst="triangle">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txBox="1"/>
          <p:nvPr/>
        </p:nvSpPr>
        <p:spPr>
          <a:xfrm>
            <a:off x="6143325" y="3000525"/>
            <a:ext cx="15465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pic>
        <p:nvPicPr>
          <p:cNvPr id="823" name="Google Shape;823;p36"/>
          <p:cNvPicPr preferRelativeResize="0"/>
          <p:nvPr/>
        </p:nvPicPr>
        <p:blipFill>
          <a:blip r:embed="rId4">
            <a:alphaModFix/>
          </a:blip>
          <a:stretch>
            <a:fillRect/>
          </a:stretch>
        </p:blipFill>
        <p:spPr>
          <a:xfrm>
            <a:off x="5907422" y="3004388"/>
            <a:ext cx="2539742" cy="232275"/>
          </a:xfrm>
          <a:prstGeom prst="rect">
            <a:avLst/>
          </a:prstGeom>
          <a:noFill/>
          <a:ln>
            <a:noFill/>
          </a:ln>
        </p:spPr>
      </p:pic>
      <p:pic>
        <p:nvPicPr>
          <p:cNvPr id="824" name="Google Shape;824;p36"/>
          <p:cNvPicPr preferRelativeResize="0"/>
          <p:nvPr/>
        </p:nvPicPr>
        <p:blipFill>
          <a:blip r:embed="rId5">
            <a:alphaModFix/>
          </a:blip>
          <a:stretch>
            <a:fillRect/>
          </a:stretch>
        </p:blipFill>
        <p:spPr>
          <a:xfrm>
            <a:off x="5907425" y="3519900"/>
            <a:ext cx="2330583" cy="290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3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0" name="Google Shape;830;p37"/>
          <p:cNvSpPr txBox="1"/>
          <p:nvPr>
            <p:ph idx="4294967295" type="body"/>
          </p:nvPr>
        </p:nvSpPr>
        <p:spPr>
          <a:xfrm>
            <a:off x="691975" y="1483200"/>
            <a:ext cx="4074300" cy="57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FFFFFF"/>
                </a:solidFill>
              </a:rPr>
              <a:t>Given features, derive conclusions</a:t>
            </a:r>
            <a:endParaRPr sz="1600">
              <a:solidFill>
                <a:srgbClr val="FFFFFF"/>
              </a:solidFill>
            </a:endParaRPr>
          </a:p>
          <a:p>
            <a:pPr indent="0" lvl="0" marL="0" rtl="0" algn="l">
              <a:spcBef>
                <a:spcPts val="600"/>
              </a:spcBef>
              <a:spcAft>
                <a:spcPts val="0"/>
              </a:spcAft>
              <a:buNone/>
            </a:pPr>
            <a:r>
              <a:t/>
            </a:r>
            <a:endParaRPr>
              <a:solidFill>
                <a:srgbClr val="FFFFFF"/>
              </a:solidFill>
            </a:endParaRPr>
          </a:p>
        </p:txBody>
      </p:sp>
      <p:cxnSp>
        <p:nvCxnSpPr>
          <p:cNvPr id="831" name="Google Shape;831;p37"/>
          <p:cNvCxnSpPr/>
          <p:nvPr/>
        </p:nvCxnSpPr>
        <p:spPr>
          <a:xfrm flipH="1" rot="10800000">
            <a:off x="3141150" y="2568150"/>
            <a:ext cx="1806000" cy="341400"/>
          </a:xfrm>
          <a:prstGeom prst="straightConnector1">
            <a:avLst/>
          </a:prstGeom>
          <a:noFill/>
          <a:ln cap="flat" cmpd="sng" w="9525">
            <a:solidFill>
              <a:srgbClr val="FFFFFF"/>
            </a:solidFill>
            <a:prstDash val="solid"/>
            <a:round/>
            <a:headEnd len="med" w="med" type="none"/>
            <a:tailEnd len="med" w="med" type="triangle"/>
          </a:ln>
        </p:spPr>
      </p:cxnSp>
      <p:cxnSp>
        <p:nvCxnSpPr>
          <p:cNvPr id="832" name="Google Shape;832;p37"/>
          <p:cNvCxnSpPr/>
          <p:nvPr/>
        </p:nvCxnSpPr>
        <p:spPr>
          <a:xfrm flipH="1" rot="10800000">
            <a:off x="5483675" y="1774538"/>
            <a:ext cx="21300" cy="1219800"/>
          </a:xfrm>
          <a:prstGeom prst="straightConnector1">
            <a:avLst/>
          </a:prstGeom>
          <a:noFill/>
          <a:ln cap="flat" cmpd="sng" w="9525">
            <a:solidFill>
              <a:srgbClr val="B7B7B7"/>
            </a:solidFill>
            <a:prstDash val="solid"/>
            <a:round/>
            <a:headEnd len="med" w="med" type="none"/>
            <a:tailEnd len="med" w="med" type="none"/>
          </a:ln>
        </p:spPr>
      </p:cxnSp>
      <p:cxnSp>
        <p:nvCxnSpPr>
          <p:cNvPr id="833" name="Google Shape;833;p37"/>
          <p:cNvCxnSpPr/>
          <p:nvPr/>
        </p:nvCxnSpPr>
        <p:spPr>
          <a:xfrm>
            <a:off x="5483675" y="2994338"/>
            <a:ext cx="2118900" cy="0"/>
          </a:xfrm>
          <a:prstGeom prst="straightConnector1">
            <a:avLst/>
          </a:prstGeom>
          <a:noFill/>
          <a:ln cap="flat" cmpd="sng" w="9525">
            <a:solidFill>
              <a:srgbClr val="B7B7B7"/>
            </a:solidFill>
            <a:prstDash val="solid"/>
            <a:round/>
            <a:headEnd len="med" w="med" type="none"/>
            <a:tailEnd len="med" w="med" type="none"/>
          </a:ln>
        </p:spPr>
      </p:cxnSp>
      <p:sp>
        <p:nvSpPr>
          <p:cNvPr id="834" name="Google Shape;834;p37"/>
          <p:cNvSpPr/>
          <p:nvPr/>
        </p:nvSpPr>
        <p:spPr>
          <a:xfrm>
            <a:off x="6463222" y="18862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flipH="1" rot="10800000">
            <a:off x="6463225" y="230040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6581320" y="20839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6380719" y="216222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5923836" y="224054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5930137" y="237786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a:off x="5889099" y="26234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5790124" y="237787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6157305" y="22405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7075772" y="17199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6463222" y="20242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7202172" y="18468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6721472" y="17199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a:off x="5707624" y="26234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a:off x="5625124" y="27800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5542624" y="27017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6879206" y="18862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a:off x="6380722" y="24540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a:off x="6955406" y="17338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6041500" y="231868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6292872" y="234527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5" name="Google Shape;855;p37"/>
          <p:cNvCxnSpPr/>
          <p:nvPr/>
        </p:nvCxnSpPr>
        <p:spPr>
          <a:xfrm flipH="1" rot="10800000">
            <a:off x="5507674" y="1696498"/>
            <a:ext cx="1770000" cy="1159800"/>
          </a:xfrm>
          <a:prstGeom prst="straightConnector1">
            <a:avLst/>
          </a:prstGeom>
          <a:noFill/>
          <a:ln cap="flat" cmpd="sng" w="9525">
            <a:solidFill>
              <a:srgbClr val="B7B7B7"/>
            </a:solidFill>
            <a:prstDash val="solid"/>
            <a:round/>
            <a:headEnd len="med" w="med" type="none"/>
            <a:tailEnd len="med" w="med" type="none"/>
          </a:ln>
        </p:spPr>
      </p:cxnSp>
      <p:cxnSp>
        <p:nvCxnSpPr>
          <p:cNvPr id="856" name="Google Shape;856;p37"/>
          <p:cNvCxnSpPr/>
          <p:nvPr/>
        </p:nvCxnSpPr>
        <p:spPr>
          <a:xfrm flipH="1" rot="10800000">
            <a:off x="5472725" y="3534363"/>
            <a:ext cx="21300" cy="1219800"/>
          </a:xfrm>
          <a:prstGeom prst="straightConnector1">
            <a:avLst/>
          </a:prstGeom>
          <a:noFill/>
          <a:ln cap="flat" cmpd="sng" w="9525">
            <a:solidFill>
              <a:srgbClr val="B7B7B7"/>
            </a:solidFill>
            <a:prstDash val="solid"/>
            <a:round/>
            <a:headEnd len="med" w="med" type="none"/>
            <a:tailEnd len="med" w="med" type="none"/>
          </a:ln>
        </p:spPr>
      </p:cxnSp>
      <p:cxnSp>
        <p:nvCxnSpPr>
          <p:cNvPr id="857" name="Google Shape;857;p37"/>
          <p:cNvCxnSpPr/>
          <p:nvPr/>
        </p:nvCxnSpPr>
        <p:spPr>
          <a:xfrm>
            <a:off x="5472725" y="4754163"/>
            <a:ext cx="2118900" cy="0"/>
          </a:xfrm>
          <a:prstGeom prst="straightConnector1">
            <a:avLst/>
          </a:prstGeom>
          <a:noFill/>
          <a:ln cap="flat" cmpd="sng" w="9525">
            <a:solidFill>
              <a:srgbClr val="B7B7B7"/>
            </a:solidFill>
            <a:prstDash val="solid"/>
            <a:round/>
            <a:headEnd len="med" w="med" type="none"/>
            <a:tailEnd len="med" w="med" type="none"/>
          </a:ln>
        </p:spPr>
      </p:cxnSp>
      <p:sp>
        <p:nvSpPr>
          <p:cNvPr id="858" name="Google Shape;858;p37"/>
          <p:cNvSpPr/>
          <p:nvPr/>
        </p:nvSpPr>
        <p:spPr>
          <a:xfrm>
            <a:off x="5637724" y="4137699"/>
            <a:ext cx="82500" cy="78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5696674" y="4383311"/>
            <a:ext cx="82500" cy="78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5614174" y="4539911"/>
            <a:ext cx="82500" cy="78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5531674" y="4461623"/>
            <a:ext cx="82500" cy="78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6490924" y="3456074"/>
            <a:ext cx="82500" cy="78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6629349" y="3650748"/>
            <a:ext cx="82500" cy="78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6569074" y="3797023"/>
            <a:ext cx="82500" cy="78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6428924" y="3685898"/>
            <a:ext cx="82500" cy="78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6973449" y="4461624"/>
            <a:ext cx="82500" cy="783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6839674" y="4383311"/>
            <a:ext cx="82500" cy="783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6757174" y="4539911"/>
            <a:ext cx="82500" cy="783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6674674" y="4461623"/>
            <a:ext cx="82500" cy="783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6236374" y="410303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6306274" y="4230911"/>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6223774" y="4387511"/>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6141274" y="430922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6083974" y="402683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75" name="Google Shape;875;p37"/>
          <p:cNvGraphicFramePr/>
          <p:nvPr/>
        </p:nvGraphicFramePr>
        <p:xfrm>
          <a:off x="774875" y="2227563"/>
          <a:ext cx="3000000" cy="3000000"/>
        </p:xfrm>
        <a:graphic>
          <a:graphicData uri="http://schemas.openxmlformats.org/drawingml/2006/table">
            <a:tbl>
              <a:tblPr>
                <a:noFill/>
                <a:tableStyleId>{A4959C8B-793A-420F-90CF-95FB011AFFFF}</a:tableStyleId>
              </a:tblPr>
              <a:tblGrid>
                <a:gridCol w="536875"/>
                <a:gridCol w="536875"/>
                <a:gridCol w="536875"/>
                <a:gridCol w="536875"/>
              </a:tblGrid>
              <a:tr h="217150">
                <a:tc>
                  <a:txBody>
                    <a:bodyPr/>
                    <a:lstStyle/>
                    <a:p>
                      <a:pPr indent="0" lvl="0" marL="0" rtl="0" algn="l">
                        <a:spcBef>
                          <a:spcPts val="0"/>
                        </a:spcBef>
                        <a:spcAft>
                          <a:spcPts val="0"/>
                        </a:spcAft>
                        <a:buNone/>
                      </a:pPr>
                      <a:r>
                        <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Feature</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2342.23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674.56</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11234.5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1234.13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3423.5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256.23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123.53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954.3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2345.5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43345.3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847.34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763.432</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34598.5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845.5</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4365.4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8564.3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743.2</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9765.3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17150">
                <a:tc>
                  <a:txBody>
                    <a:bodyPr/>
                    <a:lstStyle/>
                    <a:p>
                      <a:pPr indent="0" lvl="0" marL="0" rtl="0" algn="l">
                        <a:spcBef>
                          <a:spcPts val="0"/>
                        </a:spcBef>
                        <a:spcAft>
                          <a:spcPts val="0"/>
                        </a:spcAft>
                        <a:buNone/>
                      </a:pPr>
                      <a:r>
                        <a:rPr lang="en" sz="700">
                          <a:solidFill>
                            <a:srgbClr val="FFFFFF"/>
                          </a:solidFill>
                        </a:rPr>
                        <a:t>Expt</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9BD87">
                        <a:alpha val="26360"/>
                      </a:srgbClr>
                    </a:solidFill>
                  </a:tcPr>
                </a:tc>
                <a:tc>
                  <a:txBody>
                    <a:bodyPr/>
                    <a:lstStyle/>
                    <a:p>
                      <a:pPr indent="0" lvl="0" marL="0" rtl="0" algn="l">
                        <a:spcBef>
                          <a:spcPts val="0"/>
                        </a:spcBef>
                        <a:spcAft>
                          <a:spcPts val="0"/>
                        </a:spcAft>
                        <a:buNone/>
                      </a:pPr>
                      <a:r>
                        <a:rPr lang="en" sz="700">
                          <a:solidFill>
                            <a:srgbClr val="FFFFFF"/>
                          </a:solidFill>
                        </a:rPr>
                        <a:t>54634.3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1345.3</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FFFFFF"/>
                          </a:solidFill>
                        </a:rPr>
                        <a:t>98623.4</a:t>
                      </a:r>
                      <a:endParaRPr sz="7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cxnSp>
        <p:nvCxnSpPr>
          <p:cNvPr id="876" name="Google Shape;876;p37"/>
          <p:cNvCxnSpPr/>
          <p:nvPr/>
        </p:nvCxnSpPr>
        <p:spPr>
          <a:xfrm>
            <a:off x="3152975" y="3821175"/>
            <a:ext cx="1806000" cy="341400"/>
          </a:xfrm>
          <a:prstGeom prst="straightConnector1">
            <a:avLst/>
          </a:prstGeom>
          <a:noFill/>
          <a:ln cap="flat" cmpd="sng" w="9525">
            <a:solidFill>
              <a:srgbClr val="FFFFFF"/>
            </a:solidFill>
            <a:prstDash val="solid"/>
            <a:round/>
            <a:headEnd len="med" w="med" type="none"/>
            <a:tailEnd len="med" w="med" type="triangle"/>
          </a:ln>
        </p:spPr>
      </p:cxnSp>
      <p:sp>
        <p:nvSpPr>
          <p:cNvPr id="877" name="Google Shape;877;p37"/>
          <p:cNvSpPr txBox="1"/>
          <p:nvPr/>
        </p:nvSpPr>
        <p:spPr>
          <a:xfrm rot="-637179">
            <a:off x="3281046" y="2384228"/>
            <a:ext cx="1133006" cy="24176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Regression</a:t>
            </a:r>
            <a:endParaRPr>
              <a:solidFill>
                <a:srgbClr val="FFFFFF"/>
              </a:solidFill>
              <a:latin typeface="Open Sans"/>
              <a:ea typeface="Open Sans"/>
              <a:cs typeface="Open Sans"/>
              <a:sym typeface="Open Sans"/>
            </a:endParaRPr>
          </a:p>
        </p:txBody>
      </p:sp>
      <p:sp>
        <p:nvSpPr>
          <p:cNvPr id="878" name="Google Shape;878;p37"/>
          <p:cNvSpPr txBox="1"/>
          <p:nvPr/>
        </p:nvSpPr>
        <p:spPr>
          <a:xfrm rot="611281">
            <a:off x="3372592" y="3608522"/>
            <a:ext cx="1421310" cy="24138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Classification</a:t>
            </a:r>
            <a:endParaRPr>
              <a:solidFill>
                <a:srgbClr val="FFFFFF"/>
              </a:solidFill>
              <a:latin typeface="Open Sans"/>
              <a:ea typeface="Open Sans"/>
              <a:cs typeface="Open Sans"/>
              <a:sym typeface="Open Sans"/>
            </a:endParaRPr>
          </a:p>
        </p:txBody>
      </p:sp>
      <p:sp>
        <p:nvSpPr>
          <p:cNvPr id="879" name="Google Shape;879;p37"/>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of DataSci</a:t>
            </a:r>
            <a:endParaRPr/>
          </a:p>
        </p:txBody>
      </p:sp>
      <p:sp>
        <p:nvSpPr>
          <p:cNvPr id="880" name="Google Shape;880;p37"/>
          <p:cNvSpPr/>
          <p:nvPr/>
        </p:nvSpPr>
        <p:spPr>
          <a:xfrm>
            <a:off x="509100" y="2168850"/>
            <a:ext cx="772200" cy="3414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3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86" name="Google Shape;886;p38"/>
          <p:cNvSpPr txBox="1"/>
          <p:nvPr/>
        </p:nvSpPr>
        <p:spPr>
          <a:xfrm>
            <a:off x="3282050" y="2225350"/>
            <a:ext cx="3681000" cy="15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MINIMIZE YOUR ERROR!</a:t>
            </a:r>
            <a:endParaRPr>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39"/>
          <p:cNvSpPr txBox="1"/>
          <p:nvPr>
            <p:ph idx="1" type="body"/>
          </p:nvPr>
        </p:nvSpPr>
        <p:spPr>
          <a:xfrm>
            <a:off x="2051200" y="2085600"/>
            <a:ext cx="63000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FFFFFF"/>
                </a:solidFill>
              </a:rPr>
              <a:t>But how do we make a “good” prediction?</a:t>
            </a:r>
            <a:endParaRPr sz="2000">
              <a:solidFill>
                <a:srgbClr val="FFFFFF"/>
              </a:solidFill>
            </a:endParaRPr>
          </a:p>
          <a:p>
            <a:pPr indent="-355600" lvl="0" marL="457200" rtl="0" algn="l">
              <a:spcBef>
                <a:spcPts val="600"/>
              </a:spcBef>
              <a:spcAft>
                <a:spcPts val="0"/>
              </a:spcAft>
              <a:buClr>
                <a:srgbClr val="FFFFFF"/>
              </a:buClr>
              <a:buSzPts val="2000"/>
              <a:buChar char="-"/>
            </a:pPr>
            <a:r>
              <a:rPr lang="en" sz="2000">
                <a:solidFill>
                  <a:srgbClr val="FFFFFF"/>
                </a:solidFill>
              </a:rPr>
              <a:t>Train until you reach a high accuracy</a:t>
            </a:r>
            <a:endParaRPr sz="2000">
              <a:solidFill>
                <a:srgbClr val="FFFFFF"/>
              </a:solidFill>
            </a:endParaRPr>
          </a:p>
          <a:p>
            <a:pPr indent="-355600" lvl="0" marL="457200" rtl="0" algn="l">
              <a:spcBef>
                <a:spcPts val="0"/>
              </a:spcBef>
              <a:spcAft>
                <a:spcPts val="0"/>
              </a:spcAft>
              <a:buClr>
                <a:srgbClr val="FFFFFF"/>
              </a:buClr>
              <a:buSzPts val="2000"/>
              <a:buChar char="-"/>
            </a:pPr>
            <a:r>
              <a:rPr b="1" lang="en" sz="2000">
                <a:solidFill>
                  <a:srgbClr val="FFFFFF"/>
                </a:solidFill>
              </a:rPr>
              <a:t>Minimize your error!</a:t>
            </a:r>
            <a:endParaRPr b="1" sz="2000">
              <a:solidFill>
                <a:srgbClr val="FFFFFF"/>
              </a:solidFill>
            </a:endParaRPr>
          </a:p>
        </p:txBody>
      </p:sp>
      <p:sp>
        <p:nvSpPr>
          <p:cNvPr id="892" name="Google Shape;892;p3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2" name="Google Shape;352;p13"/>
          <p:cNvSpPr txBox="1"/>
          <p:nvPr/>
        </p:nvSpPr>
        <p:spPr>
          <a:xfrm>
            <a:off x="823425" y="1492725"/>
            <a:ext cx="600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600">
                <a:solidFill>
                  <a:srgbClr val="FFFFFF"/>
                </a:solidFill>
                <a:latin typeface="Muli"/>
                <a:ea typeface="Muli"/>
                <a:cs typeface="Muli"/>
                <a:sym typeface="Muli"/>
              </a:rPr>
              <a:t>Real-World Applications</a:t>
            </a:r>
            <a:endParaRPr b="1" sz="1600">
              <a:solidFill>
                <a:srgbClr val="FFFFFF"/>
              </a:solidFill>
              <a:latin typeface="Muli"/>
              <a:ea typeface="Muli"/>
              <a:cs typeface="Muli"/>
              <a:sym typeface="Muli"/>
            </a:endParaRPr>
          </a:p>
          <a:p>
            <a:pPr indent="-330200" lvl="0" marL="457200" rtl="0" algn="l">
              <a:lnSpc>
                <a:spcPct val="115000"/>
              </a:lnSpc>
              <a:spcBef>
                <a:spcPts val="600"/>
              </a:spcBef>
              <a:spcAft>
                <a:spcPts val="0"/>
              </a:spcAft>
              <a:buClr>
                <a:srgbClr val="FFFFFF"/>
              </a:buClr>
              <a:buSzPts val="1600"/>
              <a:buFont typeface="Muli"/>
              <a:buChar char="●"/>
            </a:pPr>
            <a:r>
              <a:rPr lang="en" sz="1600">
                <a:solidFill>
                  <a:srgbClr val="FFFFFF"/>
                </a:solidFill>
                <a:latin typeface="Muli"/>
                <a:ea typeface="Muli"/>
                <a:cs typeface="Muli"/>
                <a:sym typeface="Muli"/>
              </a:rPr>
              <a:t>Route/trajectory planning</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Language translation</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Document summarization</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Medical scan segmentation</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Predictive diagnostic</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Malware detection</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Robotics and prosthetics</a:t>
            </a:r>
            <a:endParaRPr sz="1600">
              <a:solidFill>
                <a:srgbClr val="FFFFFF"/>
              </a:solidFill>
              <a:latin typeface="Muli"/>
              <a:ea typeface="Muli"/>
              <a:cs typeface="Muli"/>
              <a:sym typeface="Muli"/>
            </a:endParaRPr>
          </a:p>
          <a:p>
            <a:pPr indent="-330200" lvl="0" marL="457200" rtl="0" algn="l">
              <a:lnSpc>
                <a:spcPct val="115000"/>
              </a:lnSpc>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 </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p>
        </p:txBody>
      </p:sp>
      <p:pic>
        <p:nvPicPr>
          <p:cNvPr id="353" name="Google Shape;353;p13"/>
          <p:cNvPicPr preferRelativeResize="0"/>
          <p:nvPr/>
        </p:nvPicPr>
        <p:blipFill>
          <a:blip r:embed="rId3">
            <a:alphaModFix/>
          </a:blip>
          <a:stretch>
            <a:fillRect/>
          </a:stretch>
        </p:blipFill>
        <p:spPr>
          <a:xfrm>
            <a:off x="4677075" y="497125"/>
            <a:ext cx="2040676" cy="1513714"/>
          </a:xfrm>
          <a:prstGeom prst="rect">
            <a:avLst/>
          </a:prstGeom>
          <a:noFill/>
          <a:ln>
            <a:noFill/>
          </a:ln>
        </p:spPr>
      </p:pic>
      <p:pic>
        <p:nvPicPr>
          <p:cNvPr id="354" name="Google Shape;354;p13"/>
          <p:cNvPicPr preferRelativeResize="0"/>
          <p:nvPr/>
        </p:nvPicPr>
        <p:blipFill>
          <a:blip r:embed="rId4">
            <a:alphaModFix/>
          </a:blip>
          <a:stretch>
            <a:fillRect/>
          </a:stretch>
        </p:blipFill>
        <p:spPr>
          <a:xfrm>
            <a:off x="5978534" y="2439475"/>
            <a:ext cx="1213268" cy="1106500"/>
          </a:xfrm>
          <a:prstGeom prst="rect">
            <a:avLst/>
          </a:prstGeom>
          <a:noFill/>
          <a:ln>
            <a:noFill/>
          </a:ln>
        </p:spPr>
      </p:pic>
      <p:pic>
        <p:nvPicPr>
          <p:cNvPr id="355" name="Google Shape;355;p13"/>
          <p:cNvPicPr preferRelativeResize="0"/>
          <p:nvPr/>
        </p:nvPicPr>
        <p:blipFill>
          <a:blip r:embed="rId5">
            <a:alphaModFix/>
          </a:blip>
          <a:stretch>
            <a:fillRect/>
          </a:stretch>
        </p:blipFill>
        <p:spPr>
          <a:xfrm>
            <a:off x="4575275" y="3615763"/>
            <a:ext cx="1137539" cy="1233025"/>
          </a:xfrm>
          <a:prstGeom prst="rect">
            <a:avLst/>
          </a:prstGeom>
          <a:noFill/>
          <a:ln>
            <a:noFill/>
          </a:ln>
        </p:spPr>
      </p:pic>
      <p:pic>
        <p:nvPicPr>
          <p:cNvPr id="356" name="Google Shape;356;p13"/>
          <p:cNvPicPr preferRelativeResize="0"/>
          <p:nvPr/>
        </p:nvPicPr>
        <p:blipFill>
          <a:blip r:embed="rId6">
            <a:alphaModFix/>
          </a:blip>
          <a:stretch>
            <a:fillRect/>
          </a:stretch>
        </p:blipFill>
        <p:spPr>
          <a:xfrm>
            <a:off x="7651925" y="2466575"/>
            <a:ext cx="1034525" cy="1034525"/>
          </a:xfrm>
          <a:prstGeom prst="rect">
            <a:avLst/>
          </a:prstGeom>
          <a:noFill/>
          <a:ln>
            <a:noFill/>
          </a:ln>
        </p:spPr>
      </p:pic>
      <p:pic>
        <p:nvPicPr>
          <p:cNvPr id="357" name="Google Shape;357;p13"/>
          <p:cNvPicPr preferRelativeResize="0"/>
          <p:nvPr/>
        </p:nvPicPr>
        <p:blipFill>
          <a:blip r:embed="rId7">
            <a:alphaModFix/>
          </a:blip>
          <a:stretch>
            <a:fillRect/>
          </a:stretch>
        </p:blipFill>
        <p:spPr>
          <a:xfrm>
            <a:off x="4590800" y="2306425"/>
            <a:ext cx="1106500" cy="1106500"/>
          </a:xfrm>
          <a:prstGeom prst="rect">
            <a:avLst/>
          </a:prstGeom>
          <a:noFill/>
          <a:ln>
            <a:noFill/>
          </a:ln>
        </p:spPr>
      </p:pic>
      <p:pic>
        <p:nvPicPr>
          <p:cNvPr id="358" name="Google Shape;358;p13"/>
          <p:cNvPicPr preferRelativeResize="0"/>
          <p:nvPr/>
        </p:nvPicPr>
        <p:blipFill>
          <a:blip r:embed="rId8">
            <a:alphaModFix/>
          </a:blip>
          <a:stretch>
            <a:fillRect/>
          </a:stretch>
        </p:blipFill>
        <p:spPr>
          <a:xfrm>
            <a:off x="7108897" y="402375"/>
            <a:ext cx="1471299" cy="1904051"/>
          </a:xfrm>
          <a:prstGeom prst="rect">
            <a:avLst/>
          </a:prstGeom>
          <a:noFill/>
          <a:ln>
            <a:noFill/>
          </a:ln>
        </p:spPr>
      </p:pic>
      <p:pic>
        <p:nvPicPr>
          <p:cNvPr id="359" name="Google Shape;359;p13"/>
          <p:cNvPicPr preferRelativeResize="0"/>
          <p:nvPr/>
        </p:nvPicPr>
        <p:blipFill>
          <a:blip r:embed="rId9">
            <a:alphaModFix/>
          </a:blip>
          <a:stretch>
            <a:fillRect/>
          </a:stretch>
        </p:blipFill>
        <p:spPr>
          <a:xfrm>
            <a:off x="6410636" y="3679037"/>
            <a:ext cx="2523375" cy="1106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4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98" name="Google Shape;898;p40"/>
          <p:cNvSpPr txBox="1"/>
          <p:nvPr/>
        </p:nvSpPr>
        <p:spPr>
          <a:xfrm>
            <a:off x="1107700" y="1317850"/>
            <a:ext cx="6001200" cy="89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0"/>
              </a:spcAft>
              <a:buNone/>
            </a:pPr>
            <a:r>
              <a:rPr b="1" lang="en" sz="1600">
                <a:solidFill>
                  <a:srgbClr val="FFFFFF"/>
                </a:solidFill>
                <a:latin typeface="Muli"/>
                <a:ea typeface="Muli"/>
                <a:cs typeface="Muli"/>
                <a:sym typeface="Muli"/>
              </a:rPr>
              <a:t>Convex</a:t>
            </a:r>
            <a:r>
              <a:rPr lang="en" sz="1600">
                <a:solidFill>
                  <a:srgbClr val="FFFFFF"/>
                </a:solidFill>
                <a:latin typeface="Muli"/>
                <a:ea typeface="Muli"/>
                <a:cs typeface="Muli"/>
                <a:sym typeface="Muli"/>
              </a:rPr>
              <a:t> - Single, unique solution</a:t>
            </a:r>
            <a:endParaRPr sz="1600">
              <a:solidFill>
                <a:srgbClr val="FFFFFF"/>
              </a:solidFill>
              <a:latin typeface="Muli"/>
              <a:ea typeface="Muli"/>
              <a:cs typeface="Muli"/>
              <a:sym typeface="Muli"/>
            </a:endParaRPr>
          </a:p>
          <a:p>
            <a:pPr indent="0" lvl="0" marL="457200" rtl="0" algn="l">
              <a:lnSpc>
                <a:spcPct val="115000"/>
              </a:lnSpc>
              <a:spcBef>
                <a:spcPts val="600"/>
              </a:spcBef>
              <a:spcAft>
                <a:spcPts val="0"/>
              </a:spcAft>
              <a:buNone/>
            </a:pPr>
            <a:r>
              <a:rPr b="1" lang="en" sz="1600">
                <a:solidFill>
                  <a:srgbClr val="FFFFFF"/>
                </a:solidFill>
                <a:latin typeface="Muli"/>
                <a:ea typeface="Muli"/>
                <a:cs typeface="Muli"/>
                <a:sym typeface="Muli"/>
              </a:rPr>
              <a:t>Non-convex</a:t>
            </a:r>
            <a:r>
              <a:rPr lang="en" sz="1600">
                <a:solidFill>
                  <a:srgbClr val="FFFFFF"/>
                </a:solidFill>
                <a:latin typeface="Muli"/>
                <a:ea typeface="Muli"/>
                <a:cs typeface="Muli"/>
                <a:sym typeface="Muli"/>
              </a:rPr>
              <a:t> - Multiple possible solutions</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p:txBody>
      </p:sp>
      <p:sp>
        <p:nvSpPr>
          <p:cNvPr id="899" name="Google Shape;899;p40"/>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Categorizing models</a:t>
            </a:r>
            <a:endParaRPr/>
          </a:p>
        </p:txBody>
      </p:sp>
      <p:sp>
        <p:nvSpPr>
          <p:cNvPr id="900" name="Google Shape;900;p40"/>
          <p:cNvSpPr/>
          <p:nvPr/>
        </p:nvSpPr>
        <p:spPr>
          <a:xfrm>
            <a:off x="1706223" y="2509986"/>
            <a:ext cx="1315133" cy="1039380"/>
          </a:xfrm>
          <a:custGeom>
            <a:rect b="b" l="l" r="r" t="t"/>
            <a:pathLst>
              <a:path extrusionOk="0" h="44556" w="34586">
                <a:moveTo>
                  <a:pt x="0" y="948"/>
                </a:moveTo>
                <a:cubicBezTo>
                  <a:pt x="2685" y="8213"/>
                  <a:pt x="10344" y="44694"/>
                  <a:pt x="16108" y="44536"/>
                </a:cubicBezTo>
                <a:cubicBezTo>
                  <a:pt x="21872" y="44378"/>
                  <a:pt x="31506" y="7423"/>
                  <a:pt x="34586" y="0"/>
                </a:cubicBezTo>
              </a:path>
            </a:pathLst>
          </a:custGeom>
          <a:noFill/>
          <a:ln cap="flat" cmpd="sng" w="28575">
            <a:solidFill>
              <a:srgbClr val="C9DAF8"/>
            </a:solidFill>
            <a:prstDash val="solid"/>
            <a:round/>
            <a:headEnd len="med" w="med" type="none"/>
            <a:tailEnd len="med" w="med" type="none"/>
          </a:ln>
        </p:spPr>
      </p:sp>
      <p:sp>
        <p:nvSpPr>
          <p:cNvPr id="901" name="Google Shape;901;p40"/>
          <p:cNvSpPr txBox="1"/>
          <p:nvPr/>
        </p:nvSpPr>
        <p:spPr>
          <a:xfrm>
            <a:off x="4562875" y="4443150"/>
            <a:ext cx="29847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Muli"/>
                <a:ea typeface="Muli"/>
                <a:cs typeface="Muli"/>
                <a:sym typeface="Muli"/>
              </a:rPr>
              <a:t>f(x) = x^4 + x^3 -2x^2-2x</a:t>
            </a:r>
            <a:endParaRPr>
              <a:solidFill>
                <a:srgbClr val="F3F3F3"/>
              </a:solidFill>
              <a:latin typeface="Muli"/>
              <a:ea typeface="Muli"/>
              <a:cs typeface="Muli"/>
              <a:sym typeface="Muli"/>
            </a:endParaRPr>
          </a:p>
        </p:txBody>
      </p:sp>
      <p:sp>
        <p:nvSpPr>
          <p:cNvPr id="902" name="Google Shape;902;p40"/>
          <p:cNvSpPr txBox="1"/>
          <p:nvPr/>
        </p:nvSpPr>
        <p:spPr>
          <a:xfrm>
            <a:off x="1842863" y="4443150"/>
            <a:ext cx="29847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Muli"/>
                <a:ea typeface="Muli"/>
                <a:cs typeface="Muli"/>
                <a:sym typeface="Muli"/>
              </a:rPr>
              <a:t>f(x) = x^2</a:t>
            </a:r>
            <a:endParaRPr>
              <a:solidFill>
                <a:srgbClr val="F3F3F3"/>
              </a:solidFill>
              <a:latin typeface="Muli"/>
              <a:ea typeface="Muli"/>
              <a:cs typeface="Muli"/>
              <a:sym typeface="Muli"/>
            </a:endParaRPr>
          </a:p>
        </p:txBody>
      </p:sp>
      <p:sp>
        <p:nvSpPr>
          <p:cNvPr id="903" name="Google Shape;903;p40"/>
          <p:cNvSpPr/>
          <p:nvPr/>
        </p:nvSpPr>
        <p:spPr>
          <a:xfrm>
            <a:off x="4230765" y="2585895"/>
            <a:ext cx="2655727" cy="1533387"/>
          </a:xfrm>
          <a:custGeom>
            <a:rect b="b" l="l" r="r" t="t"/>
            <a:pathLst>
              <a:path extrusionOk="0" h="65733" w="95230">
                <a:moveTo>
                  <a:pt x="0" y="947"/>
                </a:moveTo>
                <a:cubicBezTo>
                  <a:pt x="2922" y="8212"/>
                  <a:pt x="10976" y="38613"/>
                  <a:pt x="17530" y="44535"/>
                </a:cubicBezTo>
                <a:cubicBezTo>
                  <a:pt x="24084" y="50457"/>
                  <a:pt x="30006" y="33086"/>
                  <a:pt x="39324" y="36481"/>
                </a:cubicBezTo>
                <a:cubicBezTo>
                  <a:pt x="48642" y="39877"/>
                  <a:pt x="64118" y="70988"/>
                  <a:pt x="73436" y="64908"/>
                </a:cubicBezTo>
                <a:cubicBezTo>
                  <a:pt x="82754" y="58828"/>
                  <a:pt x="91598" y="10818"/>
                  <a:pt x="95230" y="0"/>
                </a:cubicBezTo>
              </a:path>
            </a:pathLst>
          </a:custGeom>
          <a:noFill/>
          <a:ln cap="flat" cmpd="sng" w="28575">
            <a:solidFill>
              <a:srgbClr val="C9DAF8"/>
            </a:solidFill>
            <a:prstDash val="solid"/>
            <a:round/>
            <a:headEnd len="med" w="med" type="none"/>
            <a:tailEnd len="med" w="med" type="none"/>
          </a:ln>
        </p:spPr>
      </p:sp>
      <p:cxnSp>
        <p:nvCxnSpPr>
          <p:cNvPr id="904" name="Google Shape;904;p40"/>
          <p:cNvCxnSpPr/>
          <p:nvPr/>
        </p:nvCxnSpPr>
        <p:spPr>
          <a:xfrm flipH="1" rot="10800000">
            <a:off x="4068121" y="3507946"/>
            <a:ext cx="3426000" cy="22200"/>
          </a:xfrm>
          <a:prstGeom prst="straightConnector1">
            <a:avLst/>
          </a:prstGeom>
          <a:noFill/>
          <a:ln cap="flat" cmpd="sng" w="9525">
            <a:solidFill>
              <a:srgbClr val="FFFFFF"/>
            </a:solidFill>
            <a:prstDash val="solid"/>
            <a:round/>
            <a:headEnd len="med" w="med" type="none"/>
            <a:tailEnd len="med" w="med" type="none"/>
          </a:ln>
        </p:spPr>
      </p:cxnSp>
      <p:cxnSp>
        <p:nvCxnSpPr>
          <p:cNvPr id="905" name="Google Shape;905;p40"/>
          <p:cNvCxnSpPr/>
          <p:nvPr/>
        </p:nvCxnSpPr>
        <p:spPr>
          <a:xfrm>
            <a:off x="5482830" y="2453275"/>
            <a:ext cx="22200" cy="1812600"/>
          </a:xfrm>
          <a:prstGeom prst="straightConnector1">
            <a:avLst/>
          </a:prstGeom>
          <a:noFill/>
          <a:ln cap="flat" cmpd="sng" w="9525">
            <a:solidFill>
              <a:srgbClr val="FFFFFF"/>
            </a:solidFill>
            <a:prstDash val="solid"/>
            <a:round/>
            <a:headEnd len="med" w="med" type="none"/>
            <a:tailEnd len="med" w="med" type="none"/>
          </a:ln>
        </p:spPr>
      </p:cxnSp>
      <p:cxnSp>
        <p:nvCxnSpPr>
          <p:cNvPr id="906" name="Google Shape;906;p40"/>
          <p:cNvCxnSpPr/>
          <p:nvPr/>
        </p:nvCxnSpPr>
        <p:spPr>
          <a:xfrm flipH="1" rot="10800000">
            <a:off x="904250" y="3546856"/>
            <a:ext cx="2648700" cy="600"/>
          </a:xfrm>
          <a:prstGeom prst="straightConnector1">
            <a:avLst/>
          </a:prstGeom>
          <a:noFill/>
          <a:ln cap="flat" cmpd="sng" w="9525">
            <a:solidFill>
              <a:srgbClr val="FFFFFF"/>
            </a:solidFill>
            <a:prstDash val="solid"/>
            <a:round/>
            <a:headEnd len="med" w="med" type="none"/>
            <a:tailEnd len="med" w="med" type="none"/>
          </a:ln>
        </p:spPr>
      </p:cxnSp>
      <p:cxnSp>
        <p:nvCxnSpPr>
          <p:cNvPr id="907" name="Google Shape;907;p40"/>
          <p:cNvCxnSpPr/>
          <p:nvPr/>
        </p:nvCxnSpPr>
        <p:spPr>
          <a:xfrm>
            <a:off x="2318958" y="2470584"/>
            <a:ext cx="22200" cy="18126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4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13" name="Google Shape;913;p41"/>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Categorizing models</a:t>
            </a:r>
            <a:endParaRPr/>
          </a:p>
        </p:txBody>
      </p:sp>
      <p:pic>
        <p:nvPicPr>
          <p:cNvPr id="914" name="Google Shape;914;p41"/>
          <p:cNvPicPr preferRelativeResize="0"/>
          <p:nvPr/>
        </p:nvPicPr>
        <p:blipFill>
          <a:blip r:embed="rId3">
            <a:alphaModFix/>
          </a:blip>
          <a:stretch>
            <a:fillRect/>
          </a:stretch>
        </p:blipFill>
        <p:spPr>
          <a:xfrm>
            <a:off x="1713425" y="2645175"/>
            <a:ext cx="1707576" cy="2091274"/>
          </a:xfrm>
          <a:prstGeom prst="rect">
            <a:avLst/>
          </a:prstGeom>
          <a:noFill/>
          <a:ln>
            <a:noFill/>
          </a:ln>
        </p:spPr>
      </p:pic>
      <p:pic>
        <p:nvPicPr>
          <p:cNvPr id="915" name="Google Shape;915;p41"/>
          <p:cNvPicPr preferRelativeResize="0"/>
          <p:nvPr/>
        </p:nvPicPr>
        <p:blipFill>
          <a:blip r:embed="rId4">
            <a:alphaModFix/>
          </a:blip>
          <a:stretch>
            <a:fillRect/>
          </a:stretch>
        </p:blipFill>
        <p:spPr>
          <a:xfrm>
            <a:off x="5079050" y="2606675"/>
            <a:ext cx="2029851" cy="2152175"/>
          </a:xfrm>
          <a:prstGeom prst="rect">
            <a:avLst/>
          </a:prstGeom>
          <a:noFill/>
          <a:ln>
            <a:noFill/>
          </a:ln>
        </p:spPr>
      </p:pic>
      <p:sp>
        <p:nvSpPr>
          <p:cNvPr id="916" name="Google Shape;916;p41"/>
          <p:cNvSpPr txBox="1"/>
          <p:nvPr/>
        </p:nvSpPr>
        <p:spPr>
          <a:xfrm>
            <a:off x="1107700" y="1317850"/>
            <a:ext cx="6001200" cy="89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0"/>
              </a:spcAft>
              <a:buNone/>
            </a:pPr>
            <a:r>
              <a:rPr b="1" lang="en" sz="1600">
                <a:solidFill>
                  <a:srgbClr val="FFFFFF"/>
                </a:solidFill>
                <a:latin typeface="Muli"/>
                <a:ea typeface="Muli"/>
                <a:cs typeface="Muli"/>
                <a:sym typeface="Muli"/>
              </a:rPr>
              <a:t>Convex</a:t>
            </a:r>
            <a:r>
              <a:rPr lang="en" sz="1600">
                <a:solidFill>
                  <a:srgbClr val="FFFFFF"/>
                </a:solidFill>
                <a:latin typeface="Muli"/>
                <a:ea typeface="Muli"/>
                <a:cs typeface="Muli"/>
                <a:sym typeface="Muli"/>
              </a:rPr>
              <a:t> - Single, unique solution</a:t>
            </a:r>
            <a:endParaRPr sz="1600">
              <a:solidFill>
                <a:srgbClr val="FFFFFF"/>
              </a:solidFill>
              <a:latin typeface="Muli"/>
              <a:ea typeface="Muli"/>
              <a:cs typeface="Muli"/>
              <a:sym typeface="Muli"/>
            </a:endParaRPr>
          </a:p>
          <a:p>
            <a:pPr indent="0" lvl="0" marL="457200" rtl="0" algn="l">
              <a:lnSpc>
                <a:spcPct val="115000"/>
              </a:lnSpc>
              <a:spcBef>
                <a:spcPts val="600"/>
              </a:spcBef>
              <a:spcAft>
                <a:spcPts val="0"/>
              </a:spcAft>
              <a:buNone/>
            </a:pPr>
            <a:r>
              <a:rPr b="1" lang="en" sz="1600">
                <a:solidFill>
                  <a:srgbClr val="FFFFFF"/>
                </a:solidFill>
                <a:latin typeface="Muli"/>
                <a:ea typeface="Muli"/>
                <a:cs typeface="Muli"/>
                <a:sym typeface="Muli"/>
              </a:rPr>
              <a:t>Non-convex</a:t>
            </a:r>
            <a:r>
              <a:rPr lang="en" sz="1600">
                <a:solidFill>
                  <a:srgbClr val="FFFFFF"/>
                </a:solidFill>
                <a:latin typeface="Muli"/>
                <a:ea typeface="Muli"/>
                <a:cs typeface="Muli"/>
                <a:sym typeface="Muli"/>
              </a:rPr>
              <a:t> - Multiple possible solutions</a:t>
            </a:r>
            <a:endParaRPr sz="1600">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C6DAEC"/>
              </a:solidFill>
              <a:latin typeface="Muli"/>
              <a:ea typeface="Muli"/>
              <a:cs typeface="Muli"/>
              <a:sym typeface="Mul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4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2" name="Google Shape;922;p42"/>
          <p:cNvSpPr txBox="1"/>
          <p:nvPr/>
        </p:nvSpPr>
        <p:spPr>
          <a:xfrm>
            <a:off x="1172600" y="1715250"/>
            <a:ext cx="6092400" cy="195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Muli"/>
              <a:buAutoNum type="arabicParenR"/>
            </a:pPr>
            <a:r>
              <a:rPr b="1" lang="en" sz="1600">
                <a:solidFill>
                  <a:srgbClr val="FFFFFF"/>
                </a:solidFill>
                <a:latin typeface="Muli"/>
                <a:ea typeface="Muli"/>
                <a:cs typeface="Muli"/>
                <a:sym typeface="Muli"/>
              </a:rPr>
              <a:t>Preprocess:</a:t>
            </a:r>
            <a:r>
              <a:rPr lang="en" sz="1600">
                <a:solidFill>
                  <a:srgbClr val="FFFFFF"/>
                </a:solidFill>
                <a:latin typeface="Muli"/>
                <a:ea typeface="Muli"/>
                <a:cs typeface="Muli"/>
                <a:sym typeface="Muli"/>
              </a:rPr>
              <a:t> Process/Analyze incoming data</a:t>
            </a:r>
            <a:endParaRPr sz="1600">
              <a:solidFill>
                <a:srgbClr val="FFFFFF"/>
              </a:solidFill>
              <a:latin typeface="Muli"/>
              <a:ea typeface="Muli"/>
              <a:cs typeface="Muli"/>
              <a:sym typeface="Muli"/>
            </a:endParaRPr>
          </a:p>
          <a:p>
            <a:pPr indent="0" lvl="0" marL="457200" rtl="0" algn="l">
              <a:spcBef>
                <a:spcPts val="0"/>
              </a:spcBef>
              <a:spcAft>
                <a:spcPts val="0"/>
              </a:spcAft>
              <a:buNone/>
            </a:pPr>
            <a:r>
              <a:t/>
            </a:r>
            <a:endParaRPr sz="1600">
              <a:solidFill>
                <a:srgbClr val="FFFFFF"/>
              </a:solidFill>
              <a:latin typeface="Muli"/>
              <a:ea typeface="Muli"/>
              <a:cs typeface="Muli"/>
              <a:sym typeface="Muli"/>
            </a:endParaRPr>
          </a:p>
          <a:p>
            <a:pPr indent="-330200" lvl="0" marL="457200" rtl="0" algn="l">
              <a:spcBef>
                <a:spcPts val="0"/>
              </a:spcBef>
              <a:spcAft>
                <a:spcPts val="0"/>
              </a:spcAft>
              <a:buClr>
                <a:srgbClr val="FFFFFF"/>
              </a:buClr>
              <a:buSzPts val="1600"/>
              <a:buFont typeface="Muli"/>
              <a:buAutoNum type="arabicParenR"/>
            </a:pPr>
            <a:r>
              <a:rPr b="1" lang="en" sz="1600">
                <a:solidFill>
                  <a:srgbClr val="FFFFFF"/>
                </a:solidFill>
                <a:latin typeface="Muli"/>
                <a:ea typeface="Muli"/>
                <a:cs typeface="Muli"/>
                <a:sym typeface="Muli"/>
              </a:rPr>
              <a:t>Train: </a:t>
            </a:r>
            <a:r>
              <a:rPr lang="en" sz="1600">
                <a:solidFill>
                  <a:srgbClr val="FFFFFF"/>
                </a:solidFill>
                <a:latin typeface="Muli"/>
                <a:ea typeface="Muli"/>
                <a:cs typeface="Muli"/>
                <a:sym typeface="Muli"/>
              </a:rPr>
              <a:t>Feed through a model</a:t>
            </a:r>
            <a:endParaRPr sz="1600">
              <a:solidFill>
                <a:srgbClr val="FFFFFF"/>
              </a:solidFill>
              <a:latin typeface="Muli"/>
              <a:ea typeface="Muli"/>
              <a:cs typeface="Muli"/>
              <a:sym typeface="Muli"/>
            </a:endParaRPr>
          </a:p>
          <a:p>
            <a:pPr indent="-330200" lvl="1" marL="914400" rtl="0" algn="l">
              <a:spcBef>
                <a:spcPts val="0"/>
              </a:spcBef>
              <a:spcAft>
                <a:spcPts val="0"/>
              </a:spcAft>
              <a:buClr>
                <a:srgbClr val="FFFFFF"/>
              </a:buClr>
              <a:buSzPts val="1600"/>
              <a:buFont typeface="Muli"/>
              <a:buAutoNum type="alphaLcParenR"/>
            </a:pPr>
            <a:r>
              <a:rPr lang="en" sz="1600">
                <a:solidFill>
                  <a:srgbClr val="FFFFFF"/>
                </a:solidFill>
                <a:latin typeface="Muli"/>
                <a:ea typeface="Muli"/>
                <a:cs typeface="Muli"/>
                <a:sym typeface="Muli"/>
              </a:rPr>
              <a:t>Select coefficients/parameters</a:t>
            </a:r>
            <a:endParaRPr sz="1600">
              <a:solidFill>
                <a:srgbClr val="FFFFFF"/>
              </a:solidFill>
              <a:latin typeface="Muli"/>
              <a:ea typeface="Muli"/>
              <a:cs typeface="Muli"/>
              <a:sym typeface="Muli"/>
            </a:endParaRPr>
          </a:p>
          <a:p>
            <a:pPr indent="-330200" lvl="1" marL="914400" rtl="0" algn="l">
              <a:spcBef>
                <a:spcPts val="0"/>
              </a:spcBef>
              <a:spcAft>
                <a:spcPts val="0"/>
              </a:spcAft>
              <a:buClr>
                <a:srgbClr val="FFFFFF"/>
              </a:buClr>
              <a:buSzPts val="1600"/>
              <a:buFont typeface="Muli"/>
              <a:buAutoNum type="alphaLcParenR"/>
            </a:pPr>
            <a:r>
              <a:rPr lang="en" sz="1600">
                <a:solidFill>
                  <a:srgbClr val="FFFFFF"/>
                </a:solidFill>
                <a:latin typeface="Muli"/>
                <a:ea typeface="Muli"/>
                <a:cs typeface="Muli"/>
                <a:sym typeface="Muli"/>
              </a:rPr>
              <a:t>Minimize an error</a:t>
            </a:r>
            <a:endParaRPr sz="1600">
              <a:solidFill>
                <a:srgbClr val="FFFFFF"/>
              </a:solidFill>
              <a:latin typeface="Muli"/>
              <a:ea typeface="Muli"/>
              <a:cs typeface="Muli"/>
              <a:sym typeface="Muli"/>
            </a:endParaRPr>
          </a:p>
          <a:p>
            <a:pPr indent="0" lvl="0" marL="914400" rtl="0" algn="l">
              <a:spcBef>
                <a:spcPts val="0"/>
              </a:spcBef>
              <a:spcAft>
                <a:spcPts val="0"/>
              </a:spcAft>
              <a:buNone/>
            </a:pPr>
            <a:r>
              <a:t/>
            </a:r>
            <a:endParaRPr sz="1600">
              <a:solidFill>
                <a:srgbClr val="FFFFFF"/>
              </a:solidFill>
              <a:latin typeface="Muli"/>
              <a:ea typeface="Muli"/>
              <a:cs typeface="Muli"/>
              <a:sym typeface="Muli"/>
            </a:endParaRPr>
          </a:p>
          <a:p>
            <a:pPr indent="-330200" lvl="0" marL="457200" rtl="0" algn="l">
              <a:spcBef>
                <a:spcPts val="0"/>
              </a:spcBef>
              <a:spcAft>
                <a:spcPts val="0"/>
              </a:spcAft>
              <a:buClr>
                <a:srgbClr val="FFFFFF"/>
              </a:buClr>
              <a:buSzPts val="1600"/>
              <a:buFont typeface="Muli"/>
              <a:buAutoNum type="arabicParenR"/>
            </a:pPr>
            <a:r>
              <a:rPr b="1" lang="en" sz="1600">
                <a:solidFill>
                  <a:srgbClr val="FFFFFF"/>
                </a:solidFill>
                <a:latin typeface="Muli"/>
                <a:ea typeface="Muli"/>
                <a:cs typeface="Muli"/>
                <a:sym typeface="Muli"/>
              </a:rPr>
              <a:t>Test: </a:t>
            </a:r>
            <a:r>
              <a:rPr lang="en" sz="1600">
                <a:solidFill>
                  <a:srgbClr val="FFFFFF"/>
                </a:solidFill>
                <a:latin typeface="Muli"/>
                <a:ea typeface="Muli"/>
                <a:cs typeface="Muli"/>
                <a:sym typeface="Muli"/>
              </a:rPr>
              <a:t>Deploy to real world</a:t>
            </a:r>
            <a:endParaRPr sz="1600">
              <a:solidFill>
                <a:srgbClr val="FFFFFF"/>
              </a:solidFill>
              <a:latin typeface="Muli"/>
              <a:ea typeface="Muli"/>
              <a:cs typeface="Muli"/>
              <a:sym typeface="Muli"/>
            </a:endParaRPr>
          </a:p>
          <a:p>
            <a:pPr indent="0" lvl="0" marL="0" rtl="0" algn="l">
              <a:spcBef>
                <a:spcPts val="0"/>
              </a:spcBef>
              <a:spcAft>
                <a:spcPts val="0"/>
              </a:spcAft>
              <a:buNone/>
            </a:pPr>
            <a:r>
              <a:t/>
            </a:r>
            <a:endParaRPr sz="1600">
              <a:solidFill>
                <a:srgbClr val="FFFFFF"/>
              </a:solidFill>
              <a:latin typeface="Muli"/>
              <a:ea typeface="Muli"/>
              <a:cs typeface="Muli"/>
              <a:sym typeface="Muli"/>
            </a:endParaRPr>
          </a:p>
          <a:p>
            <a:pPr indent="0" lvl="0" marL="0" rtl="0" algn="l">
              <a:spcBef>
                <a:spcPts val="0"/>
              </a:spcBef>
              <a:spcAft>
                <a:spcPts val="0"/>
              </a:spcAft>
              <a:buNone/>
            </a:pPr>
            <a:r>
              <a:rPr lang="en" sz="1600">
                <a:solidFill>
                  <a:srgbClr val="FFFFFF"/>
                </a:solidFill>
                <a:latin typeface="Muli"/>
                <a:ea typeface="Muli"/>
                <a:cs typeface="Muli"/>
                <a:sym typeface="Muli"/>
              </a:rPr>
              <a:t>Goal: </a:t>
            </a:r>
            <a:r>
              <a:rPr b="1" lang="en" sz="1600">
                <a:solidFill>
                  <a:srgbClr val="B1FFFE"/>
                </a:solidFill>
                <a:latin typeface="Muli"/>
                <a:ea typeface="Muli"/>
                <a:cs typeface="Muli"/>
                <a:sym typeface="Muli"/>
              </a:rPr>
              <a:t>Generalization</a:t>
            </a:r>
            <a:endParaRPr b="1" sz="1600">
              <a:solidFill>
                <a:srgbClr val="B1FFFE"/>
              </a:solidFill>
              <a:latin typeface="Muli"/>
              <a:ea typeface="Muli"/>
              <a:cs typeface="Muli"/>
              <a:sym typeface="Muli"/>
            </a:endParaRPr>
          </a:p>
          <a:p>
            <a:pPr indent="-330200" lvl="0" marL="457200" rtl="0" algn="l">
              <a:spcBef>
                <a:spcPts val="0"/>
              </a:spcBef>
              <a:spcAft>
                <a:spcPts val="0"/>
              </a:spcAft>
              <a:buClr>
                <a:srgbClr val="FFFFFF"/>
              </a:buClr>
              <a:buSzPts val="1600"/>
              <a:buFont typeface="Muli"/>
              <a:buChar char="-"/>
            </a:pPr>
            <a:r>
              <a:rPr lang="en" sz="1600">
                <a:solidFill>
                  <a:srgbClr val="FFFFFF"/>
                </a:solidFill>
                <a:latin typeface="Muli"/>
                <a:ea typeface="Muli"/>
                <a:cs typeface="Muli"/>
                <a:sym typeface="Muli"/>
              </a:rPr>
              <a:t>How well did your model perform in the real world? </a:t>
            </a:r>
            <a:br>
              <a:rPr lang="en" sz="1600">
                <a:solidFill>
                  <a:srgbClr val="FFFFFF"/>
                </a:solidFill>
                <a:latin typeface="Muli"/>
                <a:ea typeface="Muli"/>
                <a:cs typeface="Muli"/>
                <a:sym typeface="Muli"/>
              </a:rPr>
            </a:br>
            <a:endParaRPr sz="1600">
              <a:solidFill>
                <a:srgbClr val="FFFFFF"/>
              </a:solidFill>
              <a:latin typeface="Muli"/>
              <a:ea typeface="Muli"/>
              <a:cs typeface="Muli"/>
              <a:sym typeface="Muli"/>
            </a:endParaRPr>
          </a:p>
        </p:txBody>
      </p:sp>
      <p:sp>
        <p:nvSpPr>
          <p:cNvPr id="923" name="Google Shape;923;p42"/>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Generalization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4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9" name="Google Shape;929;p43"/>
          <p:cNvSpPr txBox="1"/>
          <p:nvPr/>
        </p:nvSpPr>
        <p:spPr>
          <a:xfrm>
            <a:off x="6154825" y="1192550"/>
            <a:ext cx="918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Test</a:t>
            </a:r>
            <a:endParaRPr>
              <a:solidFill>
                <a:srgbClr val="FFFFFF"/>
              </a:solidFill>
              <a:latin typeface="Muli"/>
              <a:ea typeface="Muli"/>
              <a:cs typeface="Muli"/>
              <a:sym typeface="Muli"/>
            </a:endParaRPr>
          </a:p>
        </p:txBody>
      </p:sp>
      <p:pic>
        <p:nvPicPr>
          <p:cNvPr id="930" name="Google Shape;930;p43"/>
          <p:cNvPicPr preferRelativeResize="0"/>
          <p:nvPr/>
        </p:nvPicPr>
        <p:blipFill>
          <a:blip r:embed="rId3">
            <a:alphaModFix/>
          </a:blip>
          <a:stretch>
            <a:fillRect/>
          </a:stretch>
        </p:blipFill>
        <p:spPr>
          <a:xfrm>
            <a:off x="1146700" y="1830150"/>
            <a:ext cx="2680126" cy="2955376"/>
          </a:xfrm>
          <a:prstGeom prst="rect">
            <a:avLst/>
          </a:prstGeom>
          <a:noFill/>
          <a:ln>
            <a:noFill/>
          </a:ln>
        </p:spPr>
      </p:pic>
      <p:pic>
        <p:nvPicPr>
          <p:cNvPr id="931" name="Google Shape;931;p43"/>
          <p:cNvPicPr preferRelativeResize="0"/>
          <p:nvPr/>
        </p:nvPicPr>
        <p:blipFill rotWithShape="1">
          <a:blip r:embed="rId4">
            <a:alphaModFix/>
          </a:blip>
          <a:srcRect b="0" l="-485" r="56356" t="0"/>
          <a:stretch/>
        </p:blipFill>
        <p:spPr>
          <a:xfrm>
            <a:off x="5554575" y="1830150"/>
            <a:ext cx="2228150" cy="2840251"/>
          </a:xfrm>
          <a:prstGeom prst="rect">
            <a:avLst/>
          </a:prstGeom>
          <a:noFill/>
          <a:ln>
            <a:noFill/>
          </a:ln>
        </p:spPr>
      </p:pic>
      <p:sp>
        <p:nvSpPr>
          <p:cNvPr id="932" name="Google Shape;932;p43"/>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Generalization</a:t>
            </a:r>
            <a:endParaRPr/>
          </a:p>
        </p:txBody>
      </p:sp>
      <p:sp>
        <p:nvSpPr>
          <p:cNvPr id="933" name="Google Shape;933;p43"/>
          <p:cNvSpPr txBox="1"/>
          <p:nvPr/>
        </p:nvSpPr>
        <p:spPr>
          <a:xfrm>
            <a:off x="2027463" y="1286350"/>
            <a:ext cx="918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Train</a:t>
            </a:r>
            <a:endParaRPr>
              <a:solidFill>
                <a:srgbClr val="FFFFFF"/>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4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39" name="Google Shape;939;p44"/>
          <p:cNvSpPr txBox="1"/>
          <p:nvPr>
            <p:ph idx="4294967295" type="body"/>
          </p:nvPr>
        </p:nvSpPr>
        <p:spPr>
          <a:xfrm>
            <a:off x="766900" y="1451400"/>
            <a:ext cx="8065200" cy="58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FFFFFF"/>
                </a:solidFill>
              </a:rPr>
              <a:t>How well the model </a:t>
            </a:r>
            <a:r>
              <a:rPr b="1" lang="en" sz="1600">
                <a:solidFill>
                  <a:srgbClr val="FFFFFF"/>
                </a:solidFill>
              </a:rPr>
              <a:t>UNDERSTANDS</a:t>
            </a:r>
            <a:r>
              <a:rPr lang="en" sz="1600">
                <a:solidFill>
                  <a:srgbClr val="FFFFFF"/>
                </a:solidFill>
              </a:rPr>
              <a:t> the data</a:t>
            </a:r>
            <a:endParaRPr sz="1600">
              <a:solidFill>
                <a:srgbClr val="FFFFFF"/>
              </a:solidFill>
            </a:endParaRPr>
          </a:p>
          <a:p>
            <a:pPr indent="0" lvl="0" marL="0" rtl="0" algn="l">
              <a:spcBef>
                <a:spcPts val="600"/>
              </a:spcBef>
              <a:spcAft>
                <a:spcPts val="0"/>
              </a:spcAft>
              <a:buNone/>
            </a:pPr>
            <a:r>
              <a:rPr lang="en" sz="1600">
                <a:solidFill>
                  <a:srgbClr val="FFFFFF"/>
                </a:solidFill>
              </a:rPr>
              <a:t>Quiz: Which has the best generalization? </a:t>
            </a:r>
            <a:endParaRPr sz="1600">
              <a:solidFill>
                <a:srgbClr val="FFFFFF"/>
              </a:solidFill>
            </a:endParaRPr>
          </a:p>
          <a:p>
            <a:pPr indent="0" lvl="0" marL="914400" rtl="0" algn="l">
              <a:spcBef>
                <a:spcPts val="600"/>
              </a:spcBef>
              <a:spcAft>
                <a:spcPts val="0"/>
              </a:spcAft>
              <a:buNone/>
            </a:pPr>
            <a:r>
              <a:t/>
            </a:r>
            <a:endParaRPr sz="1600"/>
          </a:p>
        </p:txBody>
      </p:sp>
      <p:cxnSp>
        <p:nvCxnSpPr>
          <p:cNvPr id="940" name="Google Shape;940;p44"/>
          <p:cNvCxnSpPr/>
          <p:nvPr/>
        </p:nvCxnSpPr>
        <p:spPr>
          <a:xfrm flipH="1" rot="10800000">
            <a:off x="3481850" y="3288938"/>
            <a:ext cx="21300" cy="1219800"/>
          </a:xfrm>
          <a:prstGeom prst="straightConnector1">
            <a:avLst/>
          </a:prstGeom>
          <a:noFill/>
          <a:ln cap="flat" cmpd="sng" w="9525">
            <a:solidFill>
              <a:srgbClr val="B7B7B7"/>
            </a:solidFill>
            <a:prstDash val="solid"/>
            <a:round/>
            <a:headEnd len="med" w="med" type="none"/>
            <a:tailEnd len="med" w="med" type="none"/>
          </a:ln>
        </p:spPr>
      </p:cxnSp>
      <p:cxnSp>
        <p:nvCxnSpPr>
          <p:cNvPr id="941" name="Google Shape;941;p44"/>
          <p:cNvCxnSpPr/>
          <p:nvPr/>
        </p:nvCxnSpPr>
        <p:spPr>
          <a:xfrm>
            <a:off x="3481850" y="4508738"/>
            <a:ext cx="2118900" cy="0"/>
          </a:xfrm>
          <a:prstGeom prst="straightConnector1">
            <a:avLst/>
          </a:prstGeom>
          <a:noFill/>
          <a:ln cap="flat" cmpd="sng" w="9525">
            <a:solidFill>
              <a:srgbClr val="B7B7B7"/>
            </a:solidFill>
            <a:prstDash val="solid"/>
            <a:round/>
            <a:headEnd len="med" w="med" type="none"/>
            <a:tailEnd len="med" w="med" type="none"/>
          </a:ln>
        </p:spPr>
      </p:cxnSp>
      <p:sp>
        <p:nvSpPr>
          <p:cNvPr id="942" name="Google Shape;942;p44"/>
          <p:cNvSpPr/>
          <p:nvPr/>
        </p:nvSpPr>
        <p:spPr>
          <a:xfrm rot="-690796">
            <a:off x="3407151" y="3421166"/>
            <a:ext cx="1946589" cy="741666"/>
          </a:xfrm>
          <a:custGeom>
            <a:rect b="b" l="l" r="r" t="t"/>
            <a:pathLst>
              <a:path extrusionOk="0" h="22633" w="70100">
                <a:moveTo>
                  <a:pt x="0" y="21630"/>
                </a:moveTo>
                <a:cubicBezTo>
                  <a:pt x="1805" y="21678"/>
                  <a:pt x="7267" y="23577"/>
                  <a:pt x="10829" y="21915"/>
                </a:cubicBezTo>
                <a:cubicBezTo>
                  <a:pt x="14391" y="20253"/>
                  <a:pt x="17050" y="13177"/>
                  <a:pt x="21372" y="11657"/>
                </a:cubicBezTo>
                <a:cubicBezTo>
                  <a:pt x="25694" y="10137"/>
                  <a:pt x="32533" y="14553"/>
                  <a:pt x="36760" y="12796"/>
                </a:cubicBezTo>
                <a:cubicBezTo>
                  <a:pt x="40987" y="11039"/>
                  <a:pt x="43362" y="3108"/>
                  <a:pt x="46734" y="1113"/>
                </a:cubicBezTo>
                <a:cubicBezTo>
                  <a:pt x="50106" y="-882"/>
                  <a:pt x="53668" y="401"/>
                  <a:pt x="56992" y="828"/>
                </a:cubicBezTo>
                <a:cubicBezTo>
                  <a:pt x="60317" y="1256"/>
                  <a:pt x="64496" y="3061"/>
                  <a:pt x="66681" y="3678"/>
                </a:cubicBezTo>
                <a:cubicBezTo>
                  <a:pt x="68866" y="4296"/>
                  <a:pt x="69530" y="4391"/>
                  <a:pt x="70100" y="4533"/>
                </a:cubicBezTo>
              </a:path>
            </a:pathLst>
          </a:custGeom>
          <a:noFill/>
          <a:ln cap="flat" cmpd="sng" w="9525">
            <a:solidFill>
              <a:srgbClr val="B7B7B7"/>
            </a:solidFill>
            <a:prstDash val="solid"/>
            <a:round/>
            <a:headEnd len="med" w="med" type="none"/>
            <a:tailEnd len="med" w="med" type="none"/>
          </a:ln>
        </p:spPr>
      </p:sp>
      <p:sp>
        <p:nvSpPr>
          <p:cNvPr id="943" name="Google Shape;943;p44"/>
          <p:cNvSpPr/>
          <p:nvPr/>
        </p:nvSpPr>
        <p:spPr>
          <a:xfrm>
            <a:off x="4461397" y="34006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flipH="1" rot="10800000">
            <a:off x="4461400" y="381480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4579495" y="35983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4378894" y="367662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3922011" y="375494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3928312" y="389226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3887274" y="41378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3788299" y="389227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4155480" y="37549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5073947" y="32343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4461397" y="35386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5200347" y="33612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4719647" y="32343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3705799" y="41378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3623299" y="42944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3540799" y="42161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4877381" y="34006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4378897" y="39684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4953581" y="32482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4039675" y="383308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4291047" y="385967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4" name="Google Shape;964;p44"/>
          <p:cNvCxnSpPr/>
          <p:nvPr/>
        </p:nvCxnSpPr>
        <p:spPr>
          <a:xfrm flipH="1" rot="10800000">
            <a:off x="742900" y="3288238"/>
            <a:ext cx="21300" cy="1219800"/>
          </a:xfrm>
          <a:prstGeom prst="straightConnector1">
            <a:avLst/>
          </a:prstGeom>
          <a:noFill/>
          <a:ln cap="flat" cmpd="sng" w="9525">
            <a:solidFill>
              <a:srgbClr val="B7B7B7"/>
            </a:solidFill>
            <a:prstDash val="solid"/>
            <a:round/>
            <a:headEnd len="med" w="med" type="none"/>
            <a:tailEnd len="med" w="med" type="none"/>
          </a:ln>
        </p:spPr>
      </p:cxnSp>
      <p:cxnSp>
        <p:nvCxnSpPr>
          <p:cNvPr id="965" name="Google Shape;965;p44"/>
          <p:cNvCxnSpPr/>
          <p:nvPr/>
        </p:nvCxnSpPr>
        <p:spPr>
          <a:xfrm>
            <a:off x="742900" y="4508038"/>
            <a:ext cx="2118900" cy="0"/>
          </a:xfrm>
          <a:prstGeom prst="straightConnector1">
            <a:avLst/>
          </a:prstGeom>
          <a:noFill/>
          <a:ln cap="flat" cmpd="sng" w="9525">
            <a:solidFill>
              <a:srgbClr val="B7B7B7"/>
            </a:solidFill>
            <a:prstDash val="solid"/>
            <a:round/>
            <a:headEnd len="med" w="med" type="none"/>
            <a:tailEnd len="med" w="med" type="none"/>
          </a:ln>
        </p:spPr>
      </p:cxnSp>
      <p:sp>
        <p:nvSpPr>
          <p:cNvPr id="966" name="Google Shape;966;p44"/>
          <p:cNvSpPr/>
          <p:nvPr/>
        </p:nvSpPr>
        <p:spPr>
          <a:xfrm>
            <a:off x="1722447" y="33999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flipH="1" rot="10800000">
            <a:off x="1722450" y="381410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1840545" y="35976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1639944" y="367592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1183061" y="375424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1189362" y="3891569"/>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1148324" y="41371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1049349" y="389157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1416530" y="3754234"/>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2334997" y="32336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1722447" y="35379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2461397" y="33605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1980697" y="323366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966849" y="41371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884349" y="429378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801849" y="421549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2138431" y="33999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1639947" y="39677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2214631" y="324755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1300725" y="383238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1552097" y="385897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44"/>
          <p:cNvCxnSpPr/>
          <p:nvPr/>
        </p:nvCxnSpPr>
        <p:spPr>
          <a:xfrm flipH="1" rot="10800000">
            <a:off x="766899" y="3210198"/>
            <a:ext cx="1770000" cy="1159800"/>
          </a:xfrm>
          <a:prstGeom prst="straightConnector1">
            <a:avLst/>
          </a:prstGeom>
          <a:noFill/>
          <a:ln cap="flat" cmpd="sng" w="9525">
            <a:solidFill>
              <a:srgbClr val="B7B7B7"/>
            </a:solidFill>
            <a:prstDash val="solid"/>
            <a:round/>
            <a:headEnd len="med" w="med" type="none"/>
            <a:tailEnd len="med" w="med" type="none"/>
          </a:ln>
        </p:spPr>
      </p:cxnSp>
      <p:cxnSp>
        <p:nvCxnSpPr>
          <p:cNvPr id="988" name="Google Shape;988;p44"/>
          <p:cNvCxnSpPr/>
          <p:nvPr/>
        </p:nvCxnSpPr>
        <p:spPr>
          <a:xfrm flipH="1" rot="10800000">
            <a:off x="6217000" y="3315500"/>
            <a:ext cx="21300" cy="1219800"/>
          </a:xfrm>
          <a:prstGeom prst="straightConnector1">
            <a:avLst/>
          </a:prstGeom>
          <a:noFill/>
          <a:ln cap="flat" cmpd="sng" w="9525">
            <a:solidFill>
              <a:srgbClr val="B7B7B7"/>
            </a:solidFill>
            <a:prstDash val="solid"/>
            <a:round/>
            <a:headEnd len="med" w="med" type="none"/>
            <a:tailEnd len="med" w="med" type="none"/>
          </a:ln>
        </p:spPr>
      </p:cxnSp>
      <p:cxnSp>
        <p:nvCxnSpPr>
          <p:cNvPr id="989" name="Google Shape;989;p44"/>
          <p:cNvCxnSpPr/>
          <p:nvPr/>
        </p:nvCxnSpPr>
        <p:spPr>
          <a:xfrm>
            <a:off x="6217000" y="4535300"/>
            <a:ext cx="2118900" cy="0"/>
          </a:xfrm>
          <a:prstGeom prst="straightConnector1">
            <a:avLst/>
          </a:prstGeom>
          <a:noFill/>
          <a:ln cap="flat" cmpd="sng" w="9525">
            <a:solidFill>
              <a:srgbClr val="B7B7B7"/>
            </a:solidFill>
            <a:prstDash val="solid"/>
            <a:round/>
            <a:headEnd len="med" w="med" type="none"/>
            <a:tailEnd len="med" w="med" type="none"/>
          </a:ln>
        </p:spPr>
      </p:cxnSp>
      <p:sp>
        <p:nvSpPr>
          <p:cNvPr id="990" name="Google Shape;990;p44"/>
          <p:cNvSpPr/>
          <p:nvPr/>
        </p:nvSpPr>
        <p:spPr>
          <a:xfrm>
            <a:off x="7196547" y="34272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flipH="1" rot="10800000">
            <a:off x="7196550" y="3841371"/>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7314645" y="362489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7114044" y="370319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6657161" y="378151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6663462" y="3918832"/>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6622424" y="4164461"/>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6523449" y="3918837"/>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6890630" y="3781496"/>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7809097" y="32609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7196547" y="356521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7935497" y="338778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7454797" y="326092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6440949" y="416444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6358449" y="432104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6275949" y="4242761"/>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7612531" y="342721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7114047" y="3995013"/>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7688731" y="3274815"/>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6774825" y="3859650"/>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7026197" y="3886238"/>
            <a:ext cx="82500" cy="783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6243600" y="3303341"/>
            <a:ext cx="1724000" cy="1138250"/>
          </a:xfrm>
          <a:custGeom>
            <a:rect b="b" l="l" r="r" t="t"/>
            <a:pathLst>
              <a:path extrusionOk="0" h="45530" w="68960">
                <a:moveTo>
                  <a:pt x="0" y="45530"/>
                </a:moveTo>
                <a:cubicBezTo>
                  <a:pt x="570" y="44485"/>
                  <a:pt x="2232" y="39594"/>
                  <a:pt x="3419" y="39261"/>
                </a:cubicBezTo>
                <a:cubicBezTo>
                  <a:pt x="4606" y="38929"/>
                  <a:pt x="5937" y="44152"/>
                  <a:pt x="7124" y="43535"/>
                </a:cubicBezTo>
                <a:cubicBezTo>
                  <a:pt x="8311" y="42918"/>
                  <a:pt x="9546" y="38407"/>
                  <a:pt x="10543" y="35557"/>
                </a:cubicBezTo>
                <a:cubicBezTo>
                  <a:pt x="11540" y="32708"/>
                  <a:pt x="12063" y="26106"/>
                  <a:pt x="13108" y="26438"/>
                </a:cubicBezTo>
                <a:cubicBezTo>
                  <a:pt x="14153" y="26770"/>
                  <a:pt x="15957" y="38643"/>
                  <a:pt x="16812" y="37551"/>
                </a:cubicBezTo>
                <a:cubicBezTo>
                  <a:pt x="17667" y="36459"/>
                  <a:pt x="17810" y="21689"/>
                  <a:pt x="18237" y="19884"/>
                </a:cubicBezTo>
                <a:cubicBezTo>
                  <a:pt x="18665" y="18079"/>
                  <a:pt x="18475" y="26106"/>
                  <a:pt x="19377" y="26723"/>
                </a:cubicBezTo>
                <a:cubicBezTo>
                  <a:pt x="20279" y="27340"/>
                  <a:pt x="22226" y="24585"/>
                  <a:pt x="23651" y="23588"/>
                </a:cubicBezTo>
                <a:cubicBezTo>
                  <a:pt x="25076" y="22591"/>
                  <a:pt x="26359" y="20644"/>
                  <a:pt x="27926" y="20739"/>
                </a:cubicBezTo>
                <a:cubicBezTo>
                  <a:pt x="29493" y="20834"/>
                  <a:pt x="31345" y="22543"/>
                  <a:pt x="33055" y="24158"/>
                </a:cubicBezTo>
                <a:cubicBezTo>
                  <a:pt x="34765" y="25773"/>
                  <a:pt x="37519" y="31424"/>
                  <a:pt x="38184" y="30427"/>
                </a:cubicBezTo>
                <a:cubicBezTo>
                  <a:pt x="38849" y="29430"/>
                  <a:pt x="36759" y="19504"/>
                  <a:pt x="37044" y="18174"/>
                </a:cubicBezTo>
                <a:cubicBezTo>
                  <a:pt x="37329" y="16844"/>
                  <a:pt x="39372" y="23398"/>
                  <a:pt x="39894" y="22448"/>
                </a:cubicBezTo>
                <a:cubicBezTo>
                  <a:pt x="40417" y="21498"/>
                  <a:pt x="40037" y="15325"/>
                  <a:pt x="40179" y="12475"/>
                </a:cubicBezTo>
                <a:cubicBezTo>
                  <a:pt x="40322" y="9626"/>
                  <a:pt x="39847" y="4829"/>
                  <a:pt x="40749" y="5351"/>
                </a:cubicBezTo>
                <a:cubicBezTo>
                  <a:pt x="41651" y="5873"/>
                  <a:pt x="43931" y="16464"/>
                  <a:pt x="45593" y="15609"/>
                </a:cubicBezTo>
                <a:cubicBezTo>
                  <a:pt x="47255" y="14754"/>
                  <a:pt x="48870" y="1694"/>
                  <a:pt x="50722" y="222"/>
                </a:cubicBezTo>
                <a:cubicBezTo>
                  <a:pt x="52574" y="-1250"/>
                  <a:pt x="55234" y="6634"/>
                  <a:pt x="56706" y="6776"/>
                </a:cubicBezTo>
                <a:cubicBezTo>
                  <a:pt x="58178" y="6919"/>
                  <a:pt x="58274" y="2027"/>
                  <a:pt x="59556" y="1077"/>
                </a:cubicBezTo>
                <a:cubicBezTo>
                  <a:pt x="60838" y="127"/>
                  <a:pt x="62833" y="555"/>
                  <a:pt x="64400" y="1077"/>
                </a:cubicBezTo>
                <a:cubicBezTo>
                  <a:pt x="65967" y="1599"/>
                  <a:pt x="68200" y="3689"/>
                  <a:pt x="68960" y="4211"/>
                </a:cubicBezTo>
              </a:path>
            </a:pathLst>
          </a:custGeom>
          <a:noFill/>
          <a:ln cap="flat" cmpd="sng" w="9525">
            <a:solidFill>
              <a:srgbClr val="B7B7B7"/>
            </a:solidFill>
            <a:prstDash val="solid"/>
            <a:round/>
            <a:headEnd len="med" w="med" type="none"/>
            <a:tailEnd len="med" w="med" type="none"/>
          </a:ln>
        </p:spPr>
      </p:sp>
      <p:sp>
        <p:nvSpPr>
          <p:cNvPr id="1012" name="Google Shape;1012;p44"/>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Under/Overfitting</a:t>
            </a:r>
            <a:endParaRPr/>
          </a:p>
        </p:txBody>
      </p:sp>
      <p:sp>
        <p:nvSpPr>
          <p:cNvPr id="1013" name="Google Shape;1013;p44"/>
          <p:cNvSpPr txBox="1"/>
          <p:nvPr/>
        </p:nvSpPr>
        <p:spPr>
          <a:xfrm>
            <a:off x="647700" y="2595475"/>
            <a:ext cx="2409000" cy="15417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FFFF"/>
                </a:solidFill>
                <a:latin typeface="Muli"/>
                <a:ea typeface="Muli"/>
                <a:cs typeface="Muli"/>
                <a:sym typeface="Muli"/>
              </a:rPr>
              <a:t>Underfit</a:t>
            </a:r>
            <a:endParaRPr b="1">
              <a:solidFill>
                <a:srgbClr val="FFFFFF"/>
              </a:solidFill>
              <a:latin typeface="Muli"/>
              <a:ea typeface="Muli"/>
              <a:cs typeface="Muli"/>
              <a:sym typeface="Muli"/>
            </a:endParaRPr>
          </a:p>
          <a:p>
            <a:pPr indent="0" lvl="0" marL="0" rtl="0" algn="ctr">
              <a:spcBef>
                <a:spcPts val="600"/>
              </a:spcBef>
              <a:spcAft>
                <a:spcPts val="0"/>
              </a:spcAft>
              <a:buNone/>
            </a:pPr>
            <a:r>
              <a:t/>
            </a:r>
            <a:endParaRPr>
              <a:solidFill>
                <a:srgbClr val="C6DAEC"/>
              </a:solidFill>
              <a:latin typeface="Muli"/>
              <a:ea typeface="Muli"/>
              <a:cs typeface="Muli"/>
              <a:sym typeface="Muli"/>
            </a:endParaRPr>
          </a:p>
          <a:p>
            <a:pPr indent="0" lvl="0" marL="0" rtl="0" algn="l">
              <a:spcBef>
                <a:spcPts val="600"/>
              </a:spcBef>
              <a:spcAft>
                <a:spcPts val="0"/>
              </a:spcAft>
              <a:buNone/>
            </a:pPr>
            <a:r>
              <a:rPr lang="en">
                <a:solidFill>
                  <a:srgbClr val="C6DAEC"/>
                </a:solidFill>
                <a:latin typeface="Muli"/>
                <a:ea typeface="Muli"/>
                <a:cs typeface="Muli"/>
                <a:sym typeface="Muli"/>
              </a:rPr>
              <a:t>	</a:t>
            </a:r>
            <a:endParaRPr/>
          </a:p>
        </p:txBody>
      </p:sp>
      <p:sp>
        <p:nvSpPr>
          <p:cNvPr id="1014" name="Google Shape;1014;p44"/>
          <p:cNvSpPr txBox="1"/>
          <p:nvPr/>
        </p:nvSpPr>
        <p:spPr>
          <a:xfrm>
            <a:off x="5911825" y="2655520"/>
            <a:ext cx="2782200" cy="5862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FFFF"/>
                </a:solidFill>
                <a:latin typeface="Muli"/>
                <a:ea typeface="Muli"/>
                <a:cs typeface="Muli"/>
                <a:sym typeface="Muli"/>
              </a:rPr>
              <a:t>Overfit</a:t>
            </a:r>
            <a:endParaRPr b="1">
              <a:solidFill>
                <a:srgbClr val="FFFFFF"/>
              </a:solidFill>
              <a:latin typeface="Muli"/>
              <a:ea typeface="Muli"/>
              <a:cs typeface="Muli"/>
              <a:sym typeface="Muli"/>
            </a:endParaRPr>
          </a:p>
          <a:p>
            <a:pPr indent="0" lvl="0" marL="0" rtl="0" algn="ctr">
              <a:spcBef>
                <a:spcPts val="6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4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20" name="Google Shape;1020;p45"/>
          <p:cNvSpPr txBox="1"/>
          <p:nvPr>
            <p:ph idx="4294967295" type="body"/>
          </p:nvPr>
        </p:nvSpPr>
        <p:spPr>
          <a:xfrm>
            <a:off x="766900" y="1451400"/>
            <a:ext cx="8065200" cy="58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FFFFFF"/>
                </a:solidFill>
              </a:rPr>
              <a:t>Causes for overfitting</a:t>
            </a:r>
            <a:endParaRPr sz="1600">
              <a:solidFill>
                <a:srgbClr val="FFFFFF"/>
              </a:solidFill>
            </a:endParaRPr>
          </a:p>
          <a:p>
            <a:pPr indent="-330200" lvl="0" marL="457200" rtl="0" algn="l">
              <a:spcBef>
                <a:spcPts val="600"/>
              </a:spcBef>
              <a:spcAft>
                <a:spcPts val="0"/>
              </a:spcAft>
              <a:buClr>
                <a:srgbClr val="FFFFFF"/>
              </a:buClr>
              <a:buSzPts val="1600"/>
              <a:buChar char="-"/>
            </a:pPr>
            <a:r>
              <a:rPr lang="en" sz="1600">
                <a:solidFill>
                  <a:srgbClr val="FFFFFF"/>
                </a:solidFill>
              </a:rPr>
              <a:t>Insufficient amount of sufficient training data</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Too many features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Too complex of a model</a:t>
            </a:r>
            <a:endParaRPr sz="1600">
              <a:solidFill>
                <a:srgbClr val="FFFFFF"/>
              </a:solidFill>
            </a:endParaRPr>
          </a:p>
          <a:p>
            <a:pPr indent="0" lvl="0" marL="914400" rtl="0" algn="l">
              <a:spcBef>
                <a:spcPts val="600"/>
              </a:spcBef>
              <a:spcAft>
                <a:spcPts val="0"/>
              </a:spcAft>
              <a:buNone/>
            </a:pPr>
            <a:r>
              <a:t/>
            </a:r>
            <a:endParaRPr sz="1600"/>
          </a:p>
        </p:txBody>
      </p:sp>
      <p:cxnSp>
        <p:nvCxnSpPr>
          <p:cNvPr id="1021" name="Google Shape;1021;p45"/>
          <p:cNvCxnSpPr/>
          <p:nvPr/>
        </p:nvCxnSpPr>
        <p:spPr>
          <a:xfrm flipH="1" rot="10800000">
            <a:off x="3307220" y="3596667"/>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022" name="Google Shape;1022;p45"/>
          <p:cNvCxnSpPr/>
          <p:nvPr/>
        </p:nvCxnSpPr>
        <p:spPr>
          <a:xfrm>
            <a:off x="3307220" y="4576467"/>
            <a:ext cx="1965000" cy="0"/>
          </a:xfrm>
          <a:prstGeom prst="straightConnector1">
            <a:avLst/>
          </a:prstGeom>
          <a:noFill/>
          <a:ln cap="flat" cmpd="sng" w="9525">
            <a:solidFill>
              <a:srgbClr val="B7B7B7"/>
            </a:solidFill>
            <a:prstDash val="solid"/>
            <a:round/>
            <a:headEnd len="med" w="med" type="none"/>
            <a:tailEnd len="med" w="med" type="none"/>
          </a:ln>
        </p:spPr>
      </p:cxnSp>
      <p:sp>
        <p:nvSpPr>
          <p:cNvPr id="1023" name="Google Shape;1023;p45"/>
          <p:cNvSpPr/>
          <p:nvPr/>
        </p:nvSpPr>
        <p:spPr>
          <a:xfrm rot="-600382">
            <a:off x="3242431" y="3701002"/>
            <a:ext cx="1796298" cy="599573"/>
          </a:xfrm>
          <a:custGeom>
            <a:rect b="b" l="l" r="r" t="t"/>
            <a:pathLst>
              <a:path extrusionOk="0" h="22633" w="70100">
                <a:moveTo>
                  <a:pt x="0" y="21630"/>
                </a:moveTo>
                <a:cubicBezTo>
                  <a:pt x="1805" y="21678"/>
                  <a:pt x="7267" y="23577"/>
                  <a:pt x="10829" y="21915"/>
                </a:cubicBezTo>
                <a:cubicBezTo>
                  <a:pt x="14391" y="20253"/>
                  <a:pt x="17050" y="13177"/>
                  <a:pt x="21372" y="11657"/>
                </a:cubicBezTo>
                <a:cubicBezTo>
                  <a:pt x="25694" y="10137"/>
                  <a:pt x="32533" y="14553"/>
                  <a:pt x="36760" y="12796"/>
                </a:cubicBezTo>
                <a:cubicBezTo>
                  <a:pt x="40987" y="11039"/>
                  <a:pt x="43362" y="3108"/>
                  <a:pt x="46734" y="1113"/>
                </a:cubicBezTo>
                <a:cubicBezTo>
                  <a:pt x="50106" y="-882"/>
                  <a:pt x="53668" y="401"/>
                  <a:pt x="56992" y="828"/>
                </a:cubicBezTo>
                <a:cubicBezTo>
                  <a:pt x="60317" y="1256"/>
                  <a:pt x="64496" y="3061"/>
                  <a:pt x="66681" y="3678"/>
                </a:cubicBezTo>
                <a:cubicBezTo>
                  <a:pt x="68866" y="4296"/>
                  <a:pt x="69530" y="4391"/>
                  <a:pt x="70100" y="4533"/>
                </a:cubicBezTo>
              </a:path>
            </a:pathLst>
          </a:custGeom>
          <a:noFill/>
          <a:ln cap="flat" cmpd="sng" w="9525">
            <a:solidFill>
              <a:srgbClr val="B7B7B7"/>
            </a:solidFill>
            <a:prstDash val="solid"/>
            <a:round/>
            <a:headEnd len="med" w="med" type="none"/>
            <a:tailEnd len="med" w="med" type="none"/>
          </a:ln>
        </p:spPr>
      </p:sp>
      <p:sp>
        <p:nvSpPr>
          <p:cNvPr id="1024" name="Google Shape;1024;p45"/>
          <p:cNvSpPr/>
          <p:nvPr/>
        </p:nvSpPr>
        <p:spPr>
          <a:xfrm>
            <a:off x="4215729" y="368654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flipH="1" rot="10800000">
            <a:off x="4215732" y="401904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4325263" y="384530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4139209" y="39081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3715460" y="39710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3721304" y="408136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3683242" y="427863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3591444" y="408137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3931998" y="39710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4783857" y="3552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4215729" y="379736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4901090" y="365487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4455251" y="3552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3514928" y="427862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3438411" y="440439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3361894" y="434152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4601546" y="368653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4139212" y="414255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4672220" y="356414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3824591" y="403383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4057733" y="405519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5" name="Google Shape;1045;p45"/>
          <p:cNvCxnSpPr/>
          <p:nvPr/>
        </p:nvCxnSpPr>
        <p:spPr>
          <a:xfrm flipH="1" rot="10800000">
            <a:off x="766900" y="3596105"/>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046" name="Google Shape;1046;p45"/>
          <p:cNvCxnSpPr/>
          <p:nvPr/>
        </p:nvCxnSpPr>
        <p:spPr>
          <a:xfrm>
            <a:off x="766900" y="4575905"/>
            <a:ext cx="1965000" cy="0"/>
          </a:xfrm>
          <a:prstGeom prst="straightConnector1">
            <a:avLst/>
          </a:prstGeom>
          <a:noFill/>
          <a:ln cap="flat" cmpd="sng" w="9525">
            <a:solidFill>
              <a:srgbClr val="B7B7B7"/>
            </a:solidFill>
            <a:prstDash val="solid"/>
            <a:round/>
            <a:headEnd len="med" w="med" type="none"/>
            <a:tailEnd len="med" w="med" type="none"/>
          </a:ln>
        </p:spPr>
      </p:cxnSp>
      <p:sp>
        <p:nvSpPr>
          <p:cNvPr id="1047" name="Google Shape;1047;p45"/>
          <p:cNvSpPr/>
          <p:nvPr/>
        </p:nvSpPr>
        <p:spPr>
          <a:xfrm>
            <a:off x="1675409" y="368598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flipH="1" rot="10800000">
            <a:off x="1675412" y="401847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1784943" y="384473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1598890" y="390761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1175140" y="397051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1180984" y="408080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142922" y="42780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051125" y="408081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391678" y="397050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2243537" y="355242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1675409" y="379680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2360770" y="365431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914931" y="355242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974608" y="427806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898091" y="440383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821574" y="434096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2061226" y="368597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1598892" y="4141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2131900" y="35635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1284271" y="40332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1517413" y="405462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8" name="Google Shape;1068;p45"/>
          <p:cNvCxnSpPr/>
          <p:nvPr/>
        </p:nvCxnSpPr>
        <p:spPr>
          <a:xfrm flipH="1" rot="10800000">
            <a:off x="789158" y="3533542"/>
            <a:ext cx="1641600" cy="931500"/>
          </a:xfrm>
          <a:prstGeom prst="straightConnector1">
            <a:avLst/>
          </a:prstGeom>
          <a:noFill/>
          <a:ln cap="flat" cmpd="sng" w="9525">
            <a:solidFill>
              <a:srgbClr val="B7B7B7"/>
            </a:solidFill>
            <a:prstDash val="solid"/>
            <a:round/>
            <a:headEnd len="med" w="med" type="none"/>
            <a:tailEnd len="med" w="med" type="none"/>
          </a:ln>
        </p:spPr>
      </p:cxnSp>
      <p:cxnSp>
        <p:nvCxnSpPr>
          <p:cNvPr id="1069" name="Google Shape;1069;p45"/>
          <p:cNvCxnSpPr/>
          <p:nvPr/>
        </p:nvCxnSpPr>
        <p:spPr>
          <a:xfrm flipH="1" rot="10800000">
            <a:off x="5844015" y="3618000"/>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070" name="Google Shape;1070;p45"/>
          <p:cNvCxnSpPr/>
          <p:nvPr/>
        </p:nvCxnSpPr>
        <p:spPr>
          <a:xfrm>
            <a:off x="5844015" y="4597800"/>
            <a:ext cx="1965000" cy="0"/>
          </a:xfrm>
          <a:prstGeom prst="straightConnector1">
            <a:avLst/>
          </a:prstGeom>
          <a:noFill/>
          <a:ln cap="flat" cmpd="sng" w="9525">
            <a:solidFill>
              <a:srgbClr val="B7B7B7"/>
            </a:solidFill>
            <a:prstDash val="solid"/>
            <a:round/>
            <a:headEnd len="med" w="med" type="none"/>
            <a:tailEnd len="med" w="med" type="none"/>
          </a:ln>
        </p:spPr>
      </p:cxnSp>
      <p:sp>
        <p:nvSpPr>
          <p:cNvPr id="1071" name="Google Shape;1071;p45"/>
          <p:cNvSpPr/>
          <p:nvPr/>
        </p:nvSpPr>
        <p:spPr>
          <a:xfrm>
            <a:off x="6752525" y="370788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flipH="1" rot="10800000">
            <a:off x="6752528" y="40403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6862058" y="386663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6676005" y="392951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6252255" y="399241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6258099" y="410270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6220038" y="42999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6128240" y="410270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a:off x="6468793" y="399240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7320652" y="357432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6752525" y="381870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7437886" y="367620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6992046" y="357432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a:off x="6051723" y="429996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p:nvPr/>
        </p:nvSpPr>
        <p:spPr>
          <a:xfrm>
            <a:off x="5975206" y="442572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5"/>
          <p:cNvSpPr/>
          <p:nvPr/>
        </p:nvSpPr>
        <p:spPr>
          <a:xfrm>
            <a:off x="5898689" y="436285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5"/>
          <p:cNvSpPr/>
          <p:nvPr/>
        </p:nvSpPr>
        <p:spPr>
          <a:xfrm>
            <a:off x="7138342" y="370787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6676008" y="416388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7209016" y="358547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6361386" y="40551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p:nvPr/>
        </p:nvSpPr>
        <p:spPr>
          <a:xfrm>
            <a:off x="6594528" y="407652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5868686" y="3608386"/>
            <a:ext cx="1599010" cy="914242"/>
          </a:xfrm>
          <a:custGeom>
            <a:rect b="b" l="l" r="r" t="t"/>
            <a:pathLst>
              <a:path extrusionOk="0" h="45530" w="68960">
                <a:moveTo>
                  <a:pt x="0" y="45530"/>
                </a:moveTo>
                <a:cubicBezTo>
                  <a:pt x="570" y="44485"/>
                  <a:pt x="2232" y="39594"/>
                  <a:pt x="3419" y="39261"/>
                </a:cubicBezTo>
                <a:cubicBezTo>
                  <a:pt x="4606" y="38929"/>
                  <a:pt x="5937" y="44152"/>
                  <a:pt x="7124" y="43535"/>
                </a:cubicBezTo>
                <a:cubicBezTo>
                  <a:pt x="8311" y="42918"/>
                  <a:pt x="9546" y="38407"/>
                  <a:pt x="10543" y="35557"/>
                </a:cubicBezTo>
                <a:cubicBezTo>
                  <a:pt x="11540" y="32708"/>
                  <a:pt x="12063" y="26106"/>
                  <a:pt x="13108" y="26438"/>
                </a:cubicBezTo>
                <a:cubicBezTo>
                  <a:pt x="14153" y="26770"/>
                  <a:pt x="15957" y="38643"/>
                  <a:pt x="16812" y="37551"/>
                </a:cubicBezTo>
                <a:cubicBezTo>
                  <a:pt x="17667" y="36459"/>
                  <a:pt x="17810" y="21689"/>
                  <a:pt x="18237" y="19884"/>
                </a:cubicBezTo>
                <a:cubicBezTo>
                  <a:pt x="18665" y="18079"/>
                  <a:pt x="18475" y="26106"/>
                  <a:pt x="19377" y="26723"/>
                </a:cubicBezTo>
                <a:cubicBezTo>
                  <a:pt x="20279" y="27340"/>
                  <a:pt x="22226" y="24585"/>
                  <a:pt x="23651" y="23588"/>
                </a:cubicBezTo>
                <a:cubicBezTo>
                  <a:pt x="25076" y="22591"/>
                  <a:pt x="26359" y="20644"/>
                  <a:pt x="27926" y="20739"/>
                </a:cubicBezTo>
                <a:cubicBezTo>
                  <a:pt x="29493" y="20834"/>
                  <a:pt x="31345" y="22543"/>
                  <a:pt x="33055" y="24158"/>
                </a:cubicBezTo>
                <a:cubicBezTo>
                  <a:pt x="34765" y="25773"/>
                  <a:pt x="37519" y="31424"/>
                  <a:pt x="38184" y="30427"/>
                </a:cubicBezTo>
                <a:cubicBezTo>
                  <a:pt x="38849" y="29430"/>
                  <a:pt x="36759" y="19504"/>
                  <a:pt x="37044" y="18174"/>
                </a:cubicBezTo>
                <a:cubicBezTo>
                  <a:pt x="37329" y="16844"/>
                  <a:pt x="39372" y="23398"/>
                  <a:pt x="39894" y="22448"/>
                </a:cubicBezTo>
                <a:cubicBezTo>
                  <a:pt x="40417" y="21498"/>
                  <a:pt x="40037" y="15325"/>
                  <a:pt x="40179" y="12475"/>
                </a:cubicBezTo>
                <a:cubicBezTo>
                  <a:pt x="40322" y="9626"/>
                  <a:pt x="39847" y="4829"/>
                  <a:pt x="40749" y="5351"/>
                </a:cubicBezTo>
                <a:cubicBezTo>
                  <a:pt x="41651" y="5873"/>
                  <a:pt x="43931" y="16464"/>
                  <a:pt x="45593" y="15609"/>
                </a:cubicBezTo>
                <a:cubicBezTo>
                  <a:pt x="47255" y="14754"/>
                  <a:pt x="48870" y="1694"/>
                  <a:pt x="50722" y="222"/>
                </a:cubicBezTo>
                <a:cubicBezTo>
                  <a:pt x="52574" y="-1250"/>
                  <a:pt x="55234" y="6634"/>
                  <a:pt x="56706" y="6776"/>
                </a:cubicBezTo>
                <a:cubicBezTo>
                  <a:pt x="58178" y="6919"/>
                  <a:pt x="58274" y="2027"/>
                  <a:pt x="59556" y="1077"/>
                </a:cubicBezTo>
                <a:cubicBezTo>
                  <a:pt x="60838" y="127"/>
                  <a:pt x="62833" y="555"/>
                  <a:pt x="64400" y="1077"/>
                </a:cubicBezTo>
                <a:cubicBezTo>
                  <a:pt x="65967" y="1599"/>
                  <a:pt x="68200" y="3689"/>
                  <a:pt x="68960" y="4211"/>
                </a:cubicBezTo>
              </a:path>
            </a:pathLst>
          </a:custGeom>
          <a:noFill/>
          <a:ln cap="flat" cmpd="sng" w="9525">
            <a:solidFill>
              <a:srgbClr val="B7B7B7"/>
            </a:solidFill>
            <a:prstDash val="solid"/>
            <a:round/>
            <a:headEnd len="med" w="med" type="none"/>
            <a:tailEnd len="med" w="med" type="none"/>
          </a:ln>
        </p:spPr>
      </p:sp>
      <p:sp>
        <p:nvSpPr>
          <p:cNvPr id="1093" name="Google Shape;1093;p45"/>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Under/Overfitting</a:t>
            </a:r>
            <a:endParaRPr/>
          </a:p>
        </p:txBody>
      </p:sp>
      <p:sp>
        <p:nvSpPr>
          <p:cNvPr id="1094" name="Google Shape;1094;p45"/>
          <p:cNvSpPr txBox="1"/>
          <p:nvPr/>
        </p:nvSpPr>
        <p:spPr>
          <a:xfrm rot="-556905">
            <a:off x="5869941" y="2448663"/>
            <a:ext cx="2613316" cy="3979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uli"/>
                <a:ea typeface="Muli"/>
                <a:cs typeface="Muli"/>
                <a:sym typeface="Muli"/>
              </a:rPr>
              <a:t>Memorizing! :(</a:t>
            </a:r>
            <a:endParaRPr b="1" sz="1800">
              <a:solidFill>
                <a:srgbClr val="FFFFFF"/>
              </a:solidFill>
              <a:latin typeface="Muli"/>
              <a:ea typeface="Muli"/>
              <a:cs typeface="Muli"/>
              <a:sym typeface="Mul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4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00" name="Google Shape;1100;p46"/>
          <p:cNvSpPr txBox="1"/>
          <p:nvPr>
            <p:ph idx="4294967295" type="body"/>
          </p:nvPr>
        </p:nvSpPr>
        <p:spPr>
          <a:xfrm>
            <a:off x="766900" y="1451400"/>
            <a:ext cx="8065200" cy="182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FFFFFF"/>
                </a:solidFill>
              </a:rPr>
              <a:t>Causes for overfitting</a:t>
            </a:r>
            <a:endParaRPr sz="1600">
              <a:solidFill>
                <a:srgbClr val="FFFFFF"/>
              </a:solidFill>
            </a:endParaRPr>
          </a:p>
          <a:p>
            <a:pPr indent="-330200" lvl="0" marL="457200" rtl="0" algn="l">
              <a:spcBef>
                <a:spcPts val="600"/>
              </a:spcBef>
              <a:spcAft>
                <a:spcPts val="0"/>
              </a:spcAft>
              <a:buClr>
                <a:srgbClr val="FFFFFF"/>
              </a:buClr>
              <a:buSzPts val="1600"/>
              <a:buChar char="-"/>
            </a:pPr>
            <a:r>
              <a:rPr lang="en" sz="1600">
                <a:solidFill>
                  <a:srgbClr val="FFFFFF"/>
                </a:solidFill>
              </a:rPr>
              <a:t>Insufficient amount of sufficient training data -- more data</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Too many features -- data cleaning</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Too complex of a model -- regularization and hyperparameters</a:t>
            </a:r>
            <a:endParaRPr sz="1600">
              <a:solidFill>
                <a:srgbClr val="FFFFFF"/>
              </a:solidFill>
            </a:endParaRPr>
          </a:p>
          <a:p>
            <a:pPr indent="0" lvl="0" marL="914400" rtl="0" algn="l">
              <a:spcBef>
                <a:spcPts val="600"/>
              </a:spcBef>
              <a:spcAft>
                <a:spcPts val="0"/>
              </a:spcAft>
              <a:buNone/>
            </a:pPr>
            <a:r>
              <a:t/>
            </a:r>
            <a:endParaRPr sz="1600"/>
          </a:p>
        </p:txBody>
      </p:sp>
      <p:cxnSp>
        <p:nvCxnSpPr>
          <p:cNvPr id="1101" name="Google Shape;1101;p46"/>
          <p:cNvCxnSpPr/>
          <p:nvPr/>
        </p:nvCxnSpPr>
        <p:spPr>
          <a:xfrm flipH="1" rot="10800000">
            <a:off x="3307220" y="3596667"/>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102" name="Google Shape;1102;p46"/>
          <p:cNvCxnSpPr/>
          <p:nvPr/>
        </p:nvCxnSpPr>
        <p:spPr>
          <a:xfrm>
            <a:off x="3307220" y="4576467"/>
            <a:ext cx="1965000" cy="0"/>
          </a:xfrm>
          <a:prstGeom prst="straightConnector1">
            <a:avLst/>
          </a:prstGeom>
          <a:noFill/>
          <a:ln cap="flat" cmpd="sng" w="9525">
            <a:solidFill>
              <a:srgbClr val="B7B7B7"/>
            </a:solidFill>
            <a:prstDash val="solid"/>
            <a:round/>
            <a:headEnd len="med" w="med" type="none"/>
            <a:tailEnd len="med" w="med" type="none"/>
          </a:ln>
        </p:spPr>
      </p:cxnSp>
      <p:sp>
        <p:nvSpPr>
          <p:cNvPr id="1103" name="Google Shape;1103;p46"/>
          <p:cNvSpPr/>
          <p:nvPr/>
        </p:nvSpPr>
        <p:spPr>
          <a:xfrm rot="-600382">
            <a:off x="3242431" y="3701002"/>
            <a:ext cx="1796298" cy="599573"/>
          </a:xfrm>
          <a:custGeom>
            <a:rect b="b" l="l" r="r" t="t"/>
            <a:pathLst>
              <a:path extrusionOk="0" h="22633" w="70100">
                <a:moveTo>
                  <a:pt x="0" y="21630"/>
                </a:moveTo>
                <a:cubicBezTo>
                  <a:pt x="1805" y="21678"/>
                  <a:pt x="7267" y="23577"/>
                  <a:pt x="10829" y="21915"/>
                </a:cubicBezTo>
                <a:cubicBezTo>
                  <a:pt x="14391" y="20253"/>
                  <a:pt x="17050" y="13177"/>
                  <a:pt x="21372" y="11657"/>
                </a:cubicBezTo>
                <a:cubicBezTo>
                  <a:pt x="25694" y="10137"/>
                  <a:pt x="32533" y="14553"/>
                  <a:pt x="36760" y="12796"/>
                </a:cubicBezTo>
                <a:cubicBezTo>
                  <a:pt x="40987" y="11039"/>
                  <a:pt x="43362" y="3108"/>
                  <a:pt x="46734" y="1113"/>
                </a:cubicBezTo>
                <a:cubicBezTo>
                  <a:pt x="50106" y="-882"/>
                  <a:pt x="53668" y="401"/>
                  <a:pt x="56992" y="828"/>
                </a:cubicBezTo>
                <a:cubicBezTo>
                  <a:pt x="60317" y="1256"/>
                  <a:pt x="64496" y="3061"/>
                  <a:pt x="66681" y="3678"/>
                </a:cubicBezTo>
                <a:cubicBezTo>
                  <a:pt x="68866" y="4296"/>
                  <a:pt x="69530" y="4391"/>
                  <a:pt x="70100" y="4533"/>
                </a:cubicBezTo>
              </a:path>
            </a:pathLst>
          </a:custGeom>
          <a:noFill/>
          <a:ln cap="flat" cmpd="sng" w="9525">
            <a:solidFill>
              <a:srgbClr val="B7B7B7"/>
            </a:solidFill>
            <a:prstDash val="solid"/>
            <a:round/>
            <a:headEnd len="med" w="med" type="none"/>
            <a:tailEnd len="med" w="med" type="none"/>
          </a:ln>
        </p:spPr>
      </p:sp>
      <p:sp>
        <p:nvSpPr>
          <p:cNvPr id="1104" name="Google Shape;1104;p46"/>
          <p:cNvSpPr/>
          <p:nvPr/>
        </p:nvSpPr>
        <p:spPr>
          <a:xfrm>
            <a:off x="4215729" y="368654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flipH="1" rot="10800000">
            <a:off x="4215732" y="401904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4325263" y="384530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4139209" y="39081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3715460" y="39710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3721304" y="408136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3683242" y="427863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3591444" y="408137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3931998" y="39710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4783857" y="3552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4215729" y="379736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4901090" y="365487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4455251" y="3552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3514928" y="427862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3438411" y="440439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361894" y="434152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4601546" y="368653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4139212" y="414255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4672220" y="356414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3824591" y="403383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4057733" y="405519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46"/>
          <p:cNvCxnSpPr/>
          <p:nvPr/>
        </p:nvCxnSpPr>
        <p:spPr>
          <a:xfrm flipH="1" rot="10800000">
            <a:off x="766900" y="3596105"/>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126" name="Google Shape;1126;p46"/>
          <p:cNvCxnSpPr/>
          <p:nvPr/>
        </p:nvCxnSpPr>
        <p:spPr>
          <a:xfrm>
            <a:off x="766900" y="4575905"/>
            <a:ext cx="1965000" cy="0"/>
          </a:xfrm>
          <a:prstGeom prst="straightConnector1">
            <a:avLst/>
          </a:prstGeom>
          <a:noFill/>
          <a:ln cap="flat" cmpd="sng" w="9525">
            <a:solidFill>
              <a:srgbClr val="B7B7B7"/>
            </a:solidFill>
            <a:prstDash val="solid"/>
            <a:round/>
            <a:headEnd len="med" w="med" type="none"/>
            <a:tailEnd len="med" w="med" type="none"/>
          </a:ln>
        </p:spPr>
      </p:cxnSp>
      <p:sp>
        <p:nvSpPr>
          <p:cNvPr id="1127" name="Google Shape;1127;p46"/>
          <p:cNvSpPr/>
          <p:nvPr/>
        </p:nvSpPr>
        <p:spPr>
          <a:xfrm>
            <a:off x="1675409" y="368598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flipH="1" rot="10800000">
            <a:off x="1675412" y="401847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1784943" y="384473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1598890" y="390761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1175140" y="397051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1180984" y="408080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1142922" y="42780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1051125" y="408081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1391678" y="397050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2243537" y="355242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1675409" y="379680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360770" y="365431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1914931" y="3552426"/>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974608" y="427806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898091" y="440383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821574" y="434096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2061226" y="368597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1598892" y="414198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2131900" y="356358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1284271" y="40332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6"/>
          <p:cNvSpPr/>
          <p:nvPr/>
        </p:nvSpPr>
        <p:spPr>
          <a:xfrm>
            <a:off x="1517413" y="4054628"/>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46"/>
          <p:cNvCxnSpPr/>
          <p:nvPr/>
        </p:nvCxnSpPr>
        <p:spPr>
          <a:xfrm flipH="1" rot="10800000">
            <a:off x="789158" y="3533542"/>
            <a:ext cx="1641600" cy="931500"/>
          </a:xfrm>
          <a:prstGeom prst="straightConnector1">
            <a:avLst/>
          </a:prstGeom>
          <a:noFill/>
          <a:ln cap="flat" cmpd="sng" w="9525">
            <a:solidFill>
              <a:srgbClr val="B7B7B7"/>
            </a:solidFill>
            <a:prstDash val="solid"/>
            <a:round/>
            <a:headEnd len="med" w="med" type="none"/>
            <a:tailEnd len="med" w="med" type="none"/>
          </a:ln>
        </p:spPr>
      </p:cxnSp>
      <p:cxnSp>
        <p:nvCxnSpPr>
          <p:cNvPr id="1149" name="Google Shape;1149;p46"/>
          <p:cNvCxnSpPr/>
          <p:nvPr/>
        </p:nvCxnSpPr>
        <p:spPr>
          <a:xfrm flipH="1" rot="10800000">
            <a:off x="5844015" y="3618000"/>
            <a:ext cx="19800" cy="979800"/>
          </a:xfrm>
          <a:prstGeom prst="straightConnector1">
            <a:avLst/>
          </a:prstGeom>
          <a:noFill/>
          <a:ln cap="flat" cmpd="sng" w="9525">
            <a:solidFill>
              <a:srgbClr val="B7B7B7"/>
            </a:solidFill>
            <a:prstDash val="solid"/>
            <a:round/>
            <a:headEnd len="med" w="med" type="none"/>
            <a:tailEnd len="med" w="med" type="none"/>
          </a:ln>
        </p:spPr>
      </p:cxnSp>
      <p:cxnSp>
        <p:nvCxnSpPr>
          <p:cNvPr id="1150" name="Google Shape;1150;p46"/>
          <p:cNvCxnSpPr/>
          <p:nvPr/>
        </p:nvCxnSpPr>
        <p:spPr>
          <a:xfrm>
            <a:off x="5844015" y="4597800"/>
            <a:ext cx="1965000" cy="0"/>
          </a:xfrm>
          <a:prstGeom prst="straightConnector1">
            <a:avLst/>
          </a:prstGeom>
          <a:noFill/>
          <a:ln cap="flat" cmpd="sng" w="9525">
            <a:solidFill>
              <a:srgbClr val="B7B7B7"/>
            </a:solidFill>
            <a:prstDash val="solid"/>
            <a:round/>
            <a:headEnd len="med" w="med" type="none"/>
            <a:tailEnd len="med" w="med" type="none"/>
          </a:ln>
        </p:spPr>
      </p:cxnSp>
      <p:sp>
        <p:nvSpPr>
          <p:cNvPr id="1151" name="Google Shape;1151;p46"/>
          <p:cNvSpPr/>
          <p:nvPr/>
        </p:nvSpPr>
        <p:spPr>
          <a:xfrm>
            <a:off x="6752525" y="370788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flipH="1" rot="10800000">
            <a:off x="6752528" y="404037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6862058" y="386663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6"/>
          <p:cNvSpPr/>
          <p:nvPr/>
        </p:nvSpPr>
        <p:spPr>
          <a:xfrm>
            <a:off x="6676005" y="392951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6"/>
          <p:cNvSpPr/>
          <p:nvPr/>
        </p:nvSpPr>
        <p:spPr>
          <a:xfrm>
            <a:off x="6252255" y="3992414"/>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6"/>
          <p:cNvSpPr/>
          <p:nvPr/>
        </p:nvSpPr>
        <p:spPr>
          <a:xfrm>
            <a:off x="6258099" y="410270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6"/>
          <p:cNvSpPr/>
          <p:nvPr/>
        </p:nvSpPr>
        <p:spPr>
          <a:xfrm>
            <a:off x="6220038" y="42999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6"/>
          <p:cNvSpPr/>
          <p:nvPr/>
        </p:nvSpPr>
        <p:spPr>
          <a:xfrm>
            <a:off x="6128240" y="410270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6"/>
          <p:cNvSpPr/>
          <p:nvPr/>
        </p:nvSpPr>
        <p:spPr>
          <a:xfrm>
            <a:off x="6468793" y="399240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6"/>
          <p:cNvSpPr/>
          <p:nvPr/>
        </p:nvSpPr>
        <p:spPr>
          <a:xfrm>
            <a:off x="7320652" y="357432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
          <p:cNvSpPr/>
          <p:nvPr/>
        </p:nvSpPr>
        <p:spPr>
          <a:xfrm>
            <a:off x="6752525" y="381870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6"/>
          <p:cNvSpPr/>
          <p:nvPr/>
        </p:nvSpPr>
        <p:spPr>
          <a:xfrm>
            <a:off x="7437886" y="367620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6"/>
          <p:cNvSpPr/>
          <p:nvPr/>
        </p:nvSpPr>
        <p:spPr>
          <a:xfrm>
            <a:off x="6992046" y="3574321"/>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6"/>
          <p:cNvSpPr/>
          <p:nvPr/>
        </p:nvSpPr>
        <p:spPr>
          <a:xfrm>
            <a:off x="6051723" y="429996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6"/>
          <p:cNvSpPr/>
          <p:nvPr/>
        </p:nvSpPr>
        <p:spPr>
          <a:xfrm>
            <a:off x="5975206" y="4425729"/>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6"/>
          <p:cNvSpPr/>
          <p:nvPr/>
        </p:nvSpPr>
        <p:spPr>
          <a:xfrm>
            <a:off x="5898689" y="4362855"/>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6"/>
          <p:cNvSpPr/>
          <p:nvPr/>
        </p:nvSpPr>
        <p:spPr>
          <a:xfrm>
            <a:off x="7138342" y="3707872"/>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6"/>
          <p:cNvSpPr/>
          <p:nvPr/>
        </p:nvSpPr>
        <p:spPr>
          <a:xfrm>
            <a:off x="6676008" y="416388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6"/>
          <p:cNvSpPr/>
          <p:nvPr/>
        </p:nvSpPr>
        <p:spPr>
          <a:xfrm>
            <a:off x="7209016" y="3585477"/>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6"/>
          <p:cNvSpPr/>
          <p:nvPr/>
        </p:nvSpPr>
        <p:spPr>
          <a:xfrm>
            <a:off x="6361386" y="4055170"/>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6"/>
          <p:cNvSpPr/>
          <p:nvPr/>
        </p:nvSpPr>
        <p:spPr>
          <a:xfrm>
            <a:off x="6594528" y="4076523"/>
            <a:ext cx="76500" cy="63000"/>
          </a:xfrm>
          <a:prstGeom prst="ellipse">
            <a:avLst/>
          </a:prstGeom>
          <a:solidFill>
            <a:srgbClr val="CC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6"/>
          <p:cNvSpPr/>
          <p:nvPr/>
        </p:nvSpPr>
        <p:spPr>
          <a:xfrm>
            <a:off x="5868686" y="3608386"/>
            <a:ext cx="1599010" cy="914242"/>
          </a:xfrm>
          <a:custGeom>
            <a:rect b="b" l="l" r="r" t="t"/>
            <a:pathLst>
              <a:path extrusionOk="0" h="45530" w="68960">
                <a:moveTo>
                  <a:pt x="0" y="45530"/>
                </a:moveTo>
                <a:cubicBezTo>
                  <a:pt x="570" y="44485"/>
                  <a:pt x="2232" y="39594"/>
                  <a:pt x="3419" y="39261"/>
                </a:cubicBezTo>
                <a:cubicBezTo>
                  <a:pt x="4606" y="38929"/>
                  <a:pt x="5937" y="44152"/>
                  <a:pt x="7124" y="43535"/>
                </a:cubicBezTo>
                <a:cubicBezTo>
                  <a:pt x="8311" y="42918"/>
                  <a:pt x="9546" y="38407"/>
                  <a:pt x="10543" y="35557"/>
                </a:cubicBezTo>
                <a:cubicBezTo>
                  <a:pt x="11540" y="32708"/>
                  <a:pt x="12063" y="26106"/>
                  <a:pt x="13108" y="26438"/>
                </a:cubicBezTo>
                <a:cubicBezTo>
                  <a:pt x="14153" y="26770"/>
                  <a:pt x="15957" y="38643"/>
                  <a:pt x="16812" y="37551"/>
                </a:cubicBezTo>
                <a:cubicBezTo>
                  <a:pt x="17667" y="36459"/>
                  <a:pt x="17810" y="21689"/>
                  <a:pt x="18237" y="19884"/>
                </a:cubicBezTo>
                <a:cubicBezTo>
                  <a:pt x="18665" y="18079"/>
                  <a:pt x="18475" y="26106"/>
                  <a:pt x="19377" y="26723"/>
                </a:cubicBezTo>
                <a:cubicBezTo>
                  <a:pt x="20279" y="27340"/>
                  <a:pt x="22226" y="24585"/>
                  <a:pt x="23651" y="23588"/>
                </a:cubicBezTo>
                <a:cubicBezTo>
                  <a:pt x="25076" y="22591"/>
                  <a:pt x="26359" y="20644"/>
                  <a:pt x="27926" y="20739"/>
                </a:cubicBezTo>
                <a:cubicBezTo>
                  <a:pt x="29493" y="20834"/>
                  <a:pt x="31345" y="22543"/>
                  <a:pt x="33055" y="24158"/>
                </a:cubicBezTo>
                <a:cubicBezTo>
                  <a:pt x="34765" y="25773"/>
                  <a:pt x="37519" y="31424"/>
                  <a:pt x="38184" y="30427"/>
                </a:cubicBezTo>
                <a:cubicBezTo>
                  <a:pt x="38849" y="29430"/>
                  <a:pt x="36759" y="19504"/>
                  <a:pt x="37044" y="18174"/>
                </a:cubicBezTo>
                <a:cubicBezTo>
                  <a:pt x="37329" y="16844"/>
                  <a:pt x="39372" y="23398"/>
                  <a:pt x="39894" y="22448"/>
                </a:cubicBezTo>
                <a:cubicBezTo>
                  <a:pt x="40417" y="21498"/>
                  <a:pt x="40037" y="15325"/>
                  <a:pt x="40179" y="12475"/>
                </a:cubicBezTo>
                <a:cubicBezTo>
                  <a:pt x="40322" y="9626"/>
                  <a:pt x="39847" y="4829"/>
                  <a:pt x="40749" y="5351"/>
                </a:cubicBezTo>
                <a:cubicBezTo>
                  <a:pt x="41651" y="5873"/>
                  <a:pt x="43931" y="16464"/>
                  <a:pt x="45593" y="15609"/>
                </a:cubicBezTo>
                <a:cubicBezTo>
                  <a:pt x="47255" y="14754"/>
                  <a:pt x="48870" y="1694"/>
                  <a:pt x="50722" y="222"/>
                </a:cubicBezTo>
                <a:cubicBezTo>
                  <a:pt x="52574" y="-1250"/>
                  <a:pt x="55234" y="6634"/>
                  <a:pt x="56706" y="6776"/>
                </a:cubicBezTo>
                <a:cubicBezTo>
                  <a:pt x="58178" y="6919"/>
                  <a:pt x="58274" y="2027"/>
                  <a:pt x="59556" y="1077"/>
                </a:cubicBezTo>
                <a:cubicBezTo>
                  <a:pt x="60838" y="127"/>
                  <a:pt x="62833" y="555"/>
                  <a:pt x="64400" y="1077"/>
                </a:cubicBezTo>
                <a:cubicBezTo>
                  <a:pt x="65967" y="1599"/>
                  <a:pt x="68200" y="3689"/>
                  <a:pt x="68960" y="4211"/>
                </a:cubicBezTo>
              </a:path>
            </a:pathLst>
          </a:custGeom>
          <a:noFill/>
          <a:ln cap="flat" cmpd="sng" w="9525">
            <a:solidFill>
              <a:srgbClr val="B7B7B7"/>
            </a:solidFill>
            <a:prstDash val="solid"/>
            <a:round/>
            <a:headEnd len="med" w="med" type="none"/>
            <a:tailEnd len="med" w="med" type="none"/>
          </a:ln>
        </p:spPr>
      </p:sp>
      <p:sp>
        <p:nvSpPr>
          <p:cNvPr id="1173" name="Google Shape;1173;p46"/>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Countering Overfitting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4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79" name="Google Shape;1179;p47"/>
          <p:cNvSpPr txBox="1"/>
          <p:nvPr/>
        </p:nvSpPr>
        <p:spPr>
          <a:xfrm>
            <a:off x="783525" y="1892300"/>
            <a:ext cx="3603300" cy="30000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600"/>
              </a:spcBef>
              <a:spcAft>
                <a:spcPts val="0"/>
              </a:spcAft>
              <a:buClr>
                <a:srgbClr val="FFFFFF"/>
              </a:buClr>
              <a:buSzPts val="1400"/>
              <a:buFont typeface="Muli"/>
              <a:buChar char="-"/>
            </a:pPr>
            <a:r>
              <a:rPr lang="en">
                <a:solidFill>
                  <a:srgbClr val="FFFFFF"/>
                </a:solidFill>
                <a:latin typeface="Muli"/>
                <a:ea typeface="Muli"/>
                <a:cs typeface="Muli"/>
                <a:sym typeface="Muli"/>
              </a:rPr>
              <a:t>Defining goal of ML/Data Sci</a:t>
            </a:r>
            <a:endParaRPr>
              <a:solidFill>
                <a:srgbClr val="FFFFFF"/>
              </a:solidFill>
              <a:latin typeface="Muli"/>
              <a:ea typeface="Muli"/>
              <a:cs typeface="Muli"/>
              <a:sym typeface="Muli"/>
            </a:endParaRPr>
          </a:p>
          <a:p>
            <a:pPr indent="-317500" lvl="1" marL="9144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Conceptualize a model 3 ways</a:t>
            </a:r>
            <a:endParaRPr>
              <a:solidFill>
                <a:srgbClr val="FFFFFF"/>
              </a:solidFill>
              <a:latin typeface="Muli"/>
              <a:ea typeface="Muli"/>
              <a:cs typeface="Muli"/>
              <a:sym typeface="Muli"/>
            </a:endParaRPr>
          </a:p>
          <a:p>
            <a:pPr indent="-317500" lvl="2" marL="13716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Pictorially</a:t>
            </a:r>
            <a:endParaRPr>
              <a:solidFill>
                <a:srgbClr val="FFFFFF"/>
              </a:solidFill>
              <a:latin typeface="Muli"/>
              <a:ea typeface="Muli"/>
              <a:cs typeface="Muli"/>
              <a:sym typeface="Muli"/>
            </a:endParaRPr>
          </a:p>
          <a:p>
            <a:pPr indent="-317500" lvl="2" marL="13716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Decision boundaries</a:t>
            </a:r>
            <a:endParaRPr>
              <a:solidFill>
                <a:srgbClr val="FFFFFF"/>
              </a:solidFill>
              <a:latin typeface="Muli"/>
              <a:ea typeface="Muli"/>
              <a:cs typeface="Muli"/>
              <a:sym typeface="Muli"/>
            </a:endParaRPr>
          </a:p>
          <a:p>
            <a:pPr indent="-317500" lvl="2" marL="13716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Formulaically</a:t>
            </a:r>
            <a:endParaRPr>
              <a:solidFill>
                <a:srgbClr val="FFFFFF"/>
              </a:solidFill>
              <a:latin typeface="Muli"/>
              <a:ea typeface="Muli"/>
              <a:cs typeface="Muli"/>
              <a:sym typeface="Muli"/>
            </a:endParaRPr>
          </a:p>
          <a:p>
            <a:pPr indent="-317500" lvl="1" marL="9144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Classification/regression</a:t>
            </a:r>
            <a:endParaRPr>
              <a:solidFill>
                <a:srgbClr val="FFFFFF"/>
              </a:solidFill>
              <a:latin typeface="Muli"/>
              <a:ea typeface="Muli"/>
              <a:cs typeface="Muli"/>
              <a:sym typeface="Muli"/>
            </a:endParaRPr>
          </a:p>
          <a:p>
            <a:pPr indent="-317500" lvl="1" marL="9144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Supervised/Unsupervised/ Reinforcement Learning</a:t>
            </a:r>
            <a:endParaRPr>
              <a:solidFill>
                <a:srgbClr val="FFFFFF"/>
              </a:solidFill>
              <a:latin typeface="Muli"/>
              <a:ea typeface="Muli"/>
              <a:cs typeface="Muli"/>
              <a:sym typeface="Muli"/>
            </a:endParaRPr>
          </a:p>
          <a:p>
            <a:pPr indent="-317500" lvl="1" marL="9144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Regression/Classification</a:t>
            </a:r>
            <a:endParaRPr>
              <a:solidFill>
                <a:srgbClr val="FFFFFF"/>
              </a:solidFill>
              <a:latin typeface="Muli"/>
              <a:ea typeface="Muli"/>
              <a:cs typeface="Muli"/>
              <a:sym typeface="Muli"/>
            </a:endParaRPr>
          </a:p>
        </p:txBody>
      </p:sp>
      <p:sp>
        <p:nvSpPr>
          <p:cNvPr id="1180" name="Google Shape;1180;p47"/>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181" name="Google Shape;1181;p47"/>
          <p:cNvSpPr txBox="1"/>
          <p:nvPr/>
        </p:nvSpPr>
        <p:spPr>
          <a:xfrm>
            <a:off x="4608100" y="1816100"/>
            <a:ext cx="31929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FFFFFF"/>
              </a:buClr>
              <a:buSzPts val="1400"/>
              <a:buFont typeface="Muli"/>
              <a:buChar char="-"/>
            </a:pPr>
            <a:r>
              <a:rPr lang="en">
                <a:solidFill>
                  <a:srgbClr val="FFFFFF"/>
                </a:solidFill>
                <a:latin typeface="Muli"/>
                <a:ea typeface="Muli"/>
                <a:cs typeface="Muli"/>
                <a:sym typeface="Muli"/>
              </a:rPr>
              <a:t>Linearity</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Parametric vs nonparametric</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Convex vs non convex</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Types of data</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Discrete vs Continuous data</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Dimensionality</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Generalization</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Overfitting vs Underfitting</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Counteracting overfitting</a:t>
            </a:r>
            <a:endParaRPr>
              <a:solidFill>
                <a:srgbClr val="FFFFFF"/>
              </a:solidFill>
              <a:latin typeface="Muli"/>
              <a:ea typeface="Muli"/>
              <a:cs typeface="Muli"/>
              <a:sym typeface="Muli"/>
            </a:endParaRPr>
          </a:p>
          <a:p>
            <a:pPr indent="0" lvl="0" marL="0" marR="0" rtl="0" algn="l">
              <a:lnSpc>
                <a:spcPct val="115000"/>
              </a:lnSpc>
              <a:spcBef>
                <a:spcPts val="600"/>
              </a:spcBef>
              <a:spcAft>
                <a:spcPts val="0"/>
              </a:spcAft>
              <a:buNone/>
            </a:pPr>
            <a:r>
              <a:t/>
            </a:r>
            <a:endParaRPr>
              <a:solidFill>
                <a:srgbClr val="FFFFFF"/>
              </a:solidFill>
              <a:latin typeface="Muli"/>
              <a:ea typeface="Muli"/>
              <a:cs typeface="Muli"/>
              <a:sym typeface="Muli"/>
            </a:endParaRPr>
          </a:p>
          <a:p>
            <a:pPr indent="0" lvl="0" marL="914400" rtl="0" algn="l">
              <a:lnSpc>
                <a:spcPct val="115000"/>
              </a:lnSpc>
              <a:spcBef>
                <a:spcPts val="600"/>
              </a:spcBef>
              <a:spcAft>
                <a:spcPts val="0"/>
              </a:spcAft>
              <a:buNone/>
            </a:pPr>
            <a:r>
              <a:t/>
            </a:r>
            <a:endParaRPr>
              <a:solidFill>
                <a:srgbClr val="FFFFFF"/>
              </a:solidFill>
              <a:latin typeface="Muli"/>
              <a:ea typeface="Muli"/>
              <a:cs typeface="Muli"/>
              <a:sym typeface="Muli"/>
            </a:endParaRPr>
          </a:p>
        </p:txBody>
      </p:sp>
      <p:sp>
        <p:nvSpPr>
          <p:cNvPr id="1182" name="Google Shape;1182;p47"/>
          <p:cNvSpPr txBox="1"/>
          <p:nvPr/>
        </p:nvSpPr>
        <p:spPr>
          <a:xfrm>
            <a:off x="1018950" y="1435775"/>
            <a:ext cx="3000000" cy="4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600">
                <a:solidFill>
                  <a:srgbClr val="FFFFFF"/>
                </a:solidFill>
                <a:latin typeface="Muli"/>
                <a:ea typeface="Muli"/>
                <a:cs typeface="Muli"/>
                <a:sym typeface="Muli"/>
              </a:rPr>
              <a:t>We can now understand:</a:t>
            </a:r>
            <a:endParaRPr sz="16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48"/>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88" name="Google Shape;1188;p48"/>
          <p:cNvSpPr txBox="1"/>
          <p:nvPr>
            <p:ph idx="4294967295" type="ctrTitle"/>
          </p:nvPr>
        </p:nvSpPr>
        <p:spPr>
          <a:xfrm>
            <a:off x="3484675" y="2314175"/>
            <a:ext cx="3882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Questions?</a:t>
            </a:r>
            <a:endParaRPr sz="4800"/>
          </a:p>
        </p:txBody>
      </p:sp>
      <p:sp>
        <p:nvSpPr>
          <p:cNvPr id="1189" name="Google Shape;1189;p48"/>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1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65" name="Google Shape;365;p14"/>
          <p:cNvPicPr preferRelativeResize="0"/>
          <p:nvPr/>
        </p:nvPicPr>
        <p:blipFill>
          <a:blip r:embed="rId3">
            <a:alphaModFix/>
          </a:blip>
          <a:stretch>
            <a:fillRect/>
          </a:stretch>
        </p:blipFill>
        <p:spPr>
          <a:xfrm>
            <a:off x="770225" y="1355050"/>
            <a:ext cx="7439624" cy="3496625"/>
          </a:xfrm>
          <a:prstGeom prst="rect">
            <a:avLst/>
          </a:prstGeom>
          <a:noFill/>
          <a:ln>
            <a:noFill/>
          </a:ln>
        </p:spPr>
      </p:pic>
      <p:sp>
        <p:nvSpPr>
          <p:cNvPr id="366" name="Google Shape;366;p14"/>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Google Dream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1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2" name="Google Shape;372;p15"/>
          <p:cNvSpPr txBox="1"/>
          <p:nvPr>
            <p:ph idx="4294967295" type="title"/>
          </p:nvPr>
        </p:nvSpPr>
        <p:spPr>
          <a:xfrm>
            <a:off x="1713425" y="54725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RF-Sleep</a:t>
            </a:r>
            <a:endParaRPr/>
          </a:p>
        </p:txBody>
      </p:sp>
      <p:sp>
        <p:nvSpPr>
          <p:cNvPr id="373" name="Google Shape;373;p15"/>
          <p:cNvSpPr txBox="1"/>
          <p:nvPr/>
        </p:nvSpPr>
        <p:spPr>
          <a:xfrm>
            <a:off x="763600" y="1788825"/>
            <a:ext cx="5484000" cy="29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Tracking sleep cycles through radio signals</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Device emits RF signals. </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Reflect off body</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Slight body movements detected</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Vitals-- pulse. breathing rate, movement</a:t>
            </a:r>
            <a:endParaRPr>
              <a:solidFill>
                <a:srgbClr val="FFFFFF"/>
              </a:solidFill>
              <a:latin typeface="Muli"/>
              <a:ea typeface="Muli"/>
              <a:cs typeface="Muli"/>
              <a:sym typeface="Muli"/>
            </a:endParaRPr>
          </a:p>
          <a:p>
            <a:pPr indent="0" lvl="0" marL="45720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FFFFFF"/>
                </a:solidFill>
                <a:latin typeface="Muli"/>
                <a:ea typeface="Muli"/>
                <a:cs typeface="Muli"/>
                <a:sym typeface="Muli"/>
              </a:rPr>
              <a:t>“Learning Sleep Stages from Radio Signals:</a:t>
            </a:r>
            <a:endParaRPr>
              <a:solidFill>
                <a:srgbClr val="FFFFFF"/>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a:solidFill>
                  <a:srgbClr val="FFFFFF"/>
                </a:solidFill>
                <a:latin typeface="Muli"/>
                <a:ea typeface="Muli"/>
                <a:cs typeface="Muli"/>
                <a:sym typeface="Muli"/>
              </a:rPr>
              <a:t>A Conditional Adversarial Architecture” (Zhao et. al)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p:txBody>
      </p:sp>
      <p:pic>
        <p:nvPicPr>
          <p:cNvPr id="374" name="Google Shape;374;p15"/>
          <p:cNvPicPr preferRelativeResize="0"/>
          <p:nvPr/>
        </p:nvPicPr>
        <p:blipFill>
          <a:blip r:embed="rId3">
            <a:alphaModFix/>
          </a:blip>
          <a:stretch>
            <a:fillRect/>
          </a:stretch>
        </p:blipFill>
        <p:spPr>
          <a:xfrm>
            <a:off x="5309875" y="1687262"/>
            <a:ext cx="3144851" cy="176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16"/>
          <p:cNvSpPr/>
          <p:nvPr/>
        </p:nvSpPr>
        <p:spPr>
          <a:xfrm>
            <a:off x="3288775" y="2816900"/>
            <a:ext cx="1433100" cy="1167000"/>
          </a:xfrm>
          <a:prstGeom prst="cube">
            <a:avLst>
              <a:gd fmla="val 25000" name="adj"/>
            </a:avLst>
          </a:prstGeom>
          <a:solidFill>
            <a:srgbClr val="DEFCFB">
              <a:alpha val="17880"/>
            </a:srgbClr>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txBox="1"/>
          <p:nvPr>
            <p:ph idx="4294967295" type="ctrTitle"/>
          </p:nvPr>
        </p:nvSpPr>
        <p:spPr>
          <a:xfrm>
            <a:off x="685800" y="85305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00E1C6"/>
                </a:solidFill>
                <a:latin typeface="Muli"/>
                <a:ea typeface="Muli"/>
                <a:cs typeface="Muli"/>
                <a:sym typeface="Muli"/>
              </a:rPr>
              <a:t>M</a:t>
            </a:r>
            <a:r>
              <a:rPr b="1" lang="en" sz="4800">
                <a:solidFill>
                  <a:srgbClr val="00E1C6"/>
                </a:solidFill>
                <a:latin typeface="Muli"/>
                <a:ea typeface="Muli"/>
                <a:cs typeface="Muli"/>
                <a:sym typeface="Muli"/>
              </a:rPr>
              <a:t>yth!</a:t>
            </a:r>
            <a:endParaRPr b="1" sz="4800">
              <a:solidFill>
                <a:srgbClr val="00E1C6"/>
              </a:solidFill>
              <a:latin typeface="Muli"/>
              <a:ea typeface="Muli"/>
              <a:cs typeface="Muli"/>
              <a:sym typeface="Muli"/>
            </a:endParaRPr>
          </a:p>
        </p:txBody>
      </p:sp>
      <p:sp>
        <p:nvSpPr>
          <p:cNvPr id="381" name="Google Shape;381;p16"/>
          <p:cNvSpPr txBox="1"/>
          <p:nvPr>
            <p:ph idx="4294967295" type="subTitle"/>
          </p:nvPr>
        </p:nvSpPr>
        <p:spPr>
          <a:xfrm>
            <a:off x="685800" y="156155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600">
                <a:solidFill>
                  <a:srgbClr val="FFFFFF"/>
                </a:solidFill>
              </a:rPr>
              <a:t>Data science, machine learning, deep learning as a magic black box</a:t>
            </a:r>
            <a:endParaRPr sz="1600">
              <a:solidFill>
                <a:srgbClr val="FFFFFF"/>
              </a:solidFill>
            </a:endParaRPr>
          </a:p>
        </p:txBody>
      </p:sp>
      <p:sp>
        <p:nvSpPr>
          <p:cNvPr id="382" name="Google Shape;382;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3" name="Google Shape;383;p16"/>
          <p:cNvSpPr txBox="1"/>
          <p:nvPr/>
        </p:nvSpPr>
        <p:spPr>
          <a:xfrm>
            <a:off x="3480900" y="3213075"/>
            <a:ext cx="8862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uli"/>
                <a:ea typeface="Muli"/>
                <a:cs typeface="Muli"/>
                <a:sym typeface="Muli"/>
              </a:rPr>
              <a:t>Black Box</a:t>
            </a:r>
            <a:endParaRPr sz="1600">
              <a:solidFill>
                <a:srgbClr val="FFFFFF"/>
              </a:solidFill>
              <a:latin typeface="Muli"/>
              <a:ea typeface="Muli"/>
              <a:cs typeface="Muli"/>
              <a:sym typeface="Muli"/>
            </a:endParaRPr>
          </a:p>
        </p:txBody>
      </p:sp>
      <p:pic>
        <p:nvPicPr>
          <p:cNvPr id="384" name="Google Shape;384;p16"/>
          <p:cNvPicPr preferRelativeResize="0"/>
          <p:nvPr/>
        </p:nvPicPr>
        <p:blipFill>
          <a:blip r:embed="rId3">
            <a:alphaModFix/>
          </a:blip>
          <a:stretch>
            <a:fillRect/>
          </a:stretch>
        </p:blipFill>
        <p:spPr>
          <a:xfrm>
            <a:off x="6821774" y="3005450"/>
            <a:ext cx="886200" cy="808204"/>
          </a:xfrm>
          <a:prstGeom prst="rect">
            <a:avLst/>
          </a:prstGeom>
          <a:noFill/>
          <a:ln>
            <a:noFill/>
          </a:ln>
        </p:spPr>
      </p:pic>
      <p:pic>
        <p:nvPicPr>
          <p:cNvPr id="385" name="Google Shape;385;p16"/>
          <p:cNvPicPr preferRelativeResize="0"/>
          <p:nvPr/>
        </p:nvPicPr>
        <p:blipFill>
          <a:blip r:embed="rId4">
            <a:alphaModFix/>
          </a:blip>
          <a:stretch>
            <a:fillRect/>
          </a:stretch>
        </p:blipFill>
        <p:spPr>
          <a:xfrm>
            <a:off x="5753000" y="2301559"/>
            <a:ext cx="958950" cy="922717"/>
          </a:xfrm>
          <a:prstGeom prst="rect">
            <a:avLst/>
          </a:prstGeom>
          <a:noFill/>
          <a:ln>
            <a:noFill/>
          </a:ln>
        </p:spPr>
      </p:pic>
      <p:pic>
        <p:nvPicPr>
          <p:cNvPr id="386" name="Google Shape;386;p16"/>
          <p:cNvPicPr preferRelativeResize="0"/>
          <p:nvPr/>
        </p:nvPicPr>
        <p:blipFill>
          <a:blip r:embed="rId5">
            <a:alphaModFix/>
          </a:blip>
          <a:stretch>
            <a:fillRect/>
          </a:stretch>
        </p:blipFill>
        <p:spPr>
          <a:xfrm>
            <a:off x="1867050" y="2929250"/>
            <a:ext cx="548700" cy="1090053"/>
          </a:xfrm>
          <a:prstGeom prst="rect">
            <a:avLst/>
          </a:prstGeom>
          <a:noFill/>
          <a:ln>
            <a:noFill/>
          </a:ln>
        </p:spPr>
      </p:pic>
      <p:sp>
        <p:nvSpPr>
          <p:cNvPr id="387" name="Google Shape;387;p16"/>
          <p:cNvSpPr/>
          <p:nvPr/>
        </p:nvSpPr>
        <p:spPr>
          <a:xfrm>
            <a:off x="2625475" y="3420975"/>
            <a:ext cx="451800" cy="9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16"/>
          <p:cNvPicPr preferRelativeResize="0"/>
          <p:nvPr/>
        </p:nvPicPr>
        <p:blipFill>
          <a:blip r:embed="rId6">
            <a:alphaModFix/>
          </a:blip>
          <a:stretch>
            <a:fillRect/>
          </a:stretch>
        </p:blipFill>
        <p:spPr>
          <a:xfrm>
            <a:off x="5670750" y="3777900"/>
            <a:ext cx="958950" cy="958950"/>
          </a:xfrm>
          <a:prstGeom prst="rect">
            <a:avLst/>
          </a:prstGeom>
          <a:noFill/>
          <a:ln>
            <a:noFill/>
          </a:ln>
        </p:spPr>
      </p:pic>
      <p:sp>
        <p:nvSpPr>
          <p:cNvPr id="389" name="Google Shape;389;p16"/>
          <p:cNvSpPr/>
          <p:nvPr/>
        </p:nvSpPr>
        <p:spPr>
          <a:xfrm>
            <a:off x="5031900" y="3362150"/>
            <a:ext cx="451800" cy="9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17"/>
          <p:cNvSpPr/>
          <p:nvPr/>
        </p:nvSpPr>
        <p:spPr>
          <a:xfrm>
            <a:off x="-163400" y="-210325"/>
            <a:ext cx="2122800" cy="17733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txBox="1"/>
          <p:nvPr>
            <p:ph idx="4294967295" type="title"/>
          </p:nvPr>
        </p:nvSpPr>
        <p:spPr>
          <a:xfrm>
            <a:off x="1723050" y="35460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Levels of Mastery</a:t>
            </a:r>
            <a:endParaRPr/>
          </a:p>
        </p:txBody>
      </p:sp>
      <p:sp>
        <p:nvSpPr>
          <p:cNvPr id="396" name="Google Shape;396;p17"/>
          <p:cNvSpPr/>
          <p:nvPr/>
        </p:nvSpPr>
        <p:spPr>
          <a:xfrm>
            <a:off x="572050" y="1228425"/>
            <a:ext cx="13875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User Level</a:t>
            </a:r>
            <a:endParaRPr>
              <a:solidFill>
                <a:srgbClr val="FFFFFF"/>
              </a:solidFill>
              <a:latin typeface="Muli"/>
              <a:ea typeface="Muli"/>
              <a:cs typeface="Muli"/>
              <a:sym typeface="Muli"/>
            </a:endParaRPr>
          </a:p>
        </p:txBody>
      </p:sp>
      <p:sp>
        <p:nvSpPr>
          <p:cNvPr id="397" name="Google Shape;397;p17"/>
          <p:cNvSpPr/>
          <p:nvPr/>
        </p:nvSpPr>
        <p:spPr>
          <a:xfrm>
            <a:off x="562250" y="3760025"/>
            <a:ext cx="13971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Master Level</a:t>
            </a:r>
            <a:endParaRPr>
              <a:solidFill>
                <a:srgbClr val="FFFFFF"/>
              </a:solidFill>
              <a:latin typeface="Muli"/>
              <a:ea typeface="Muli"/>
              <a:cs typeface="Muli"/>
              <a:sym typeface="Muli"/>
            </a:endParaRPr>
          </a:p>
        </p:txBody>
      </p:sp>
      <p:sp>
        <p:nvSpPr>
          <p:cNvPr id="398" name="Google Shape;398;p1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9" name="Google Shape;399;p17"/>
          <p:cNvSpPr/>
          <p:nvPr/>
        </p:nvSpPr>
        <p:spPr>
          <a:xfrm>
            <a:off x="1995668" y="1228425"/>
            <a:ext cx="51420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Available toolkits. </a:t>
            </a:r>
            <a:endParaRPr>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Plug &amp; chug </a:t>
            </a:r>
            <a:r>
              <a:rPr lang="en">
                <a:solidFill>
                  <a:srgbClr val="FFFFFF"/>
                </a:solidFill>
                <a:latin typeface="Muli"/>
                <a:ea typeface="Muli"/>
                <a:cs typeface="Muli"/>
                <a:sym typeface="Muli"/>
              </a:rPr>
              <a:t>coding</a:t>
            </a:r>
            <a:endParaRPr>
              <a:solidFill>
                <a:srgbClr val="FFFFFF"/>
              </a:solidFill>
              <a:latin typeface="Muli"/>
              <a:ea typeface="Muli"/>
              <a:cs typeface="Muli"/>
              <a:sym typeface="Muli"/>
            </a:endParaRPr>
          </a:p>
        </p:txBody>
      </p:sp>
      <p:sp>
        <p:nvSpPr>
          <p:cNvPr id="400" name="Google Shape;400;p17"/>
          <p:cNvSpPr/>
          <p:nvPr/>
        </p:nvSpPr>
        <p:spPr>
          <a:xfrm>
            <a:off x="1959350" y="3760025"/>
            <a:ext cx="51777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Einstein-level math.</a:t>
            </a:r>
            <a:endParaRPr>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Formulations</a:t>
            </a:r>
            <a:endParaRPr>
              <a:solidFill>
                <a:srgbClr val="FFFFFF"/>
              </a:solidFill>
              <a:latin typeface="Muli"/>
              <a:ea typeface="Muli"/>
              <a:cs typeface="Muli"/>
              <a:sym typeface="Muli"/>
            </a:endParaRPr>
          </a:p>
        </p:txBody>
      </p:sp>
      <p:pic>
        <p:nvPicPr>
          <p:cNvPr id="401" name="Google Shape;401;p17"/>
          <p:cNvPicPr preferRelativeResize="0"/>
          <p:nvPr/>
        </p:nvPicPr>
        <p:blipFill>
          <a:blip r:embed="rId3">
            <a:alphaModFix/>
          </a:blip>
          <a:stretch>
            <a:fillRect/>
          </a:stretch>
        </p:blipFill>
        <p:spPr>
          <a:xfrm>
            <a:off x="2251900" y="1333900"/>
            <a:ext cx="1013700" cy="1013700"/>
          </a:xfrm>
          <a:prstGeom prst="rect">
            <a:avLst/>
          </a:prstGeom>
          <a:noFill/>
          <a:ln>
            <a:noFill/>
          </a:ln>
        </p:spPr>
      </p:pic>
      <p:pic>
        <p:nvPicPr>
          <p:cNvPr id="402" name="Google Shape;402;p17"/>
          <p:cNvPicPr preferRelativeResize="0"/>
          <p:nvPr/>
        </p:nvPicPr>
        <p:blipFill>
          <a:blip r:embed="rId4">
            <a:alphaModFix/>
          </a:blip>
          <a:stretch>
            <a:fillRect/>
          </a:stretch>
        </p:blipFill>
        <p:spPr>
          <a:xfrm>
            <a:off x="6049250" y="1389001"/>
            <a:ext cx="746249" cy="798525"/>
          </a:xfrm>
          <a:prstGeom prst="rect">
            <a:avLst/>
          </a:prstGeom>
          <a:noFill/>
          <a:ln>
            <a:noFill/>
          </a:ln>
        </p:spPr>
      </p:pic>
      <p:pic>
        <p:nvPicPr>
          <p:cNvPr id="403" name="Google Shape;403;p17"/>
          <p:cNvPicPr preferRelativeResize="0"/>
          <p:nvPr/>
        </p:nvPicPr>
        <p:blipFill>
          <a:blip r:embed="rId5">
            <a:alphaModFix/>
          </a:blip>
          <a:stretch>
            <a:fillRect/>
          </a:stretch>
        </p:blipFill>
        <p:spPr>
          <a:xfrm>
            <a:off x="2217600" y="4086100"/>
            <a:ext cx="1230449" cy="434950"/>
          </a:xfrm>
          <a:prstGeom prst="rect">
            <a:avLst/>
          </a:prstGeom>
          <a:noFill/>
          <a:ln>
            <a:noFill/>
          </a:ln>
        </p:spPr>
      </p:pic>
      <p:pic>
        <p:nvPicPr>
          <p:cNvPr id="404" name="Google Shape;404;p17"/>
          <p:cNvPicPr preferRelativeResize="0"/>
          <p:nvPr/>
        </p:nvPicPr>
        <p:blipFill>
          <a:blip r:embed="rId6">
            <a:alphaModFix/>
          </a:blip>
          <a:stretch>
            <a:fillRect/>
          </a:stretch>
        </p:blipFill>
        <p:spPr>
          <a:xfrm>
            <a:off x="5576201" y="4195538"/>
            <a:ext cx="1299349" cy="208975"/>
          </a:xfrm>
          <a:prstGeom prst="rect">
            <a:avLst/>
          </a:prstGeom>
          <a:noFill/>
          <a:ln>
            <a:noFill/>
          </a:ln>
        </p:spPr>
      </p:pic>
      <p:sp>
        <p:nvSpPr>
          <p:cNvPr id="405" name="Google Shape;405;p17"/>
          <p:cNvSpPr/>
          <p:nvPr/>
        </p:nvSpPr>
        <p:spPr>
          <a:xfrm>
            <a:off x="4180625" y="2586325"/>
            <a:ext cx="202200" cy="89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18"/>
          <p:cNvSpPr/>
          <p:nvPr/>
        </p:nvSpPr>
        <p:spPr>
          <a:xfrm>
            <a:off x="-163400" y="-210325"/>
            <a:ext cx="2122800" cy="17733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txBox="1"/>
          <p:nvPr>
            <p:ph idx="4294967295" type="title"/>
          </p:nvPr>
        </p:nvSpPr>
        <p:spPr>
          <a:xfrm>
            <a:off x="1723050" y="354600"/>
            <a:ext cx="71097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Levels of Mastery</a:t>
            </a:r>
            <a:endParaRPr/>
          </a:p>
        </p:txBody>
      </p:sp>
      <p:sp>
        <p:nvSpPr>
          <p:cNvPr id="412" name="Google Shape;412;p18"/>
          <p:cNvSpPr/>
          <p:nvPr/>
        </p:nvSpPr>
        <p:spPr>
          <a:xfrm>
            <a:off x="572050" y="1228425"/>
            <a:ext cx="13875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User Level</a:t>
            </a:r>
            <a:endParaRPr>
              <a:solidFill>
                <a:srgbClr val="FFFFFF"/>
              </a:solidFill>
              <a:latin typeface="Muli"/>
              <a:ea typeface="Muli"/>
              <a:cs typeface="Muli"/>
              <a:sym typeface="Muli"/>
            </a:endParaRPr>
          </a:p>
        </p:txBody>
      </p:sp>
      <p:sp>
        <p:nvSpPr>
          <p:cNvPr id="413" name="Google Shape;413;p18"/>
          <p:cNvSpPr/>
          <p:nvPr/>
        </p:nvSpPr>
        <p:spPr>
          <a:xfrm>
            <a:off x="562250" y="3760025"/>
            <a:ext cx="13971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Master Level</a:t>
            </a:r>
            <a:endParaRPr>
              <a:solidFill>
                <a:srgbClr val="FFFFFF"/>
              </a:solidFill>
              <a:latin typeface="Muli"/>
              <a:ea typeface="Muli"/>
              <a:cs typeface="Muli"/>
              <a:sym typeface="Muli"/>
            </a:endParaRPr>
          </a:p>
        </p:txBody>
      </p:sp>
      <p:sp>
        <p:nvSpPr>
          <p:cNvPr id="414" name="Google Shape;414;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5" name="Google Shape;415;p18"/>
          <p:cNvSpPr/>
          <p:nvPr/>
        </p:nvSpPr>
        <p:spPr>
          <a:xfrm>
            <a:off x="1995668" y="1228425"/>
            <a:ext cx="51420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Available toolkits. </a:t>
            </a:r>
            <a:endParaRPr>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Plug &amp; chug coding</a:t>
            </a:r>
            <a:endParaRPr>
              <a:solidFill>
                <a:srgbClr val="FFFFFF"/>
              </a:solidFill>
              <a:latin typeface="Muli"/>
              <a:ea typeface="Muli"/>
              <a:cs typeface="Muli"/>
              <a:sym typeface="Muli"/>
            </a:endParaRPr>
          </a:p>
        </p:txBody>
      </p:sp>
      <p:sp>
        <p:nvSpPr>
          <p:cNvPr id="416" name="Google Shape;416;p18"/>
          <p:cNvSpPr/>
          <p:nvPr/>
        </p:nvSpPr>
        <p:spPr>
          <a:xfrm>
            <a:off x="1959350" y="3760025"/>
            <a:ext cx="5177700" cy="10800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Einstein-level math.</a:t>
            </a:r>
            <a:endParaRPr>
              <a:solidFill>
                <a:srgbClr val="FFFFFF"/>
              </a:solidFill>
              <a:latin typeface="Muli"/>
              <a:ea typeface="Muli"/>
              <a:cs typeface="Muli"/>
              <a:sym typeface="Muli"/>
            </a:endParaRPr>
          </a:p>
          <a:p>
            <a:pPr indent="0" lvl="0" marL="0" rtl="0" algn="ctr">
              <a:spcBef>
                <a:spcPts val="0"/>
              </a:spcBef>
              <a:spcAft>
                <a:spcPts val="0"/>
              </a:spcAft>
              <a:buNone/>
            </a:pPr>
            <a:r>
              <a:rPr lang="en">
                <a:solidFill>
                  <a:srgbClr val="FFFFFF"/>
                </a:solidFill>
                <a:latin typeface="Muli"/>
                <a:ea typeface="Muli"/>
                <a:cs typeface="Muli"/>
                <a:sym typeface="Muli"/>
              </a:rPr>
              <a:t>Formulations</a:t>
            </a:r>
            <a:endParaRPr>
              <a:solidFill>
                <a:srgbClr val="FFFFFF"/>
              </a:solidFill>
              <a:latin typeface="Muli"/>
              <a:ea typeface="Muli"/>
              <a:cs typeface="Muli"/>
              <a:sym typeface="Muli"/>
            </a:endParaRPr>
          </a:p>
        </p:txBody>
      </p:sp>
      <p:pic>
        <p:nvPicPr>
          <p:cNvPr id="417" name="Google Shape;417;p18"/>
          <p:cNvPicPr preferRelativeResize="0"/>
          <p:nvPr/>
        </p:nvPicPr>
        <p:blipFill>
          <a:blip r:embed="rId3">
            <a:alphaModFix/>
          </a:blip>
          <a:stretch>
            <a:fillRect/>
          </a:stretch>
        </p:blipFill>
        <p:spPr>
          <a:xfrm>
            <a:off x="2251900" y="1333900"/>
            <a:ext cx="1013700" cy="1013700"/>
          </a:xfrm>
          <a:prstGeom prst="rect">
            <a:avLst/>
          </a:prstGeom>
          <a:noFill/>
          <a:ln>
            <a:noFill/>
          </a:ln>
        </p:spPr>
      </p:pic>
      <p:pic>
        <p:nvPicPr>
          <p:cNvPr id="418" name="Google Shape;418;p18"/>
          <p:cNvPicPr preferRelativeResize="0"/>
          <p:nvPr/>
        </p:nvPicPr>
        <p:blipFill>
          <a:blip r:embed="rId4">
            <a:alphaModFix/>
          </a:blip>
          <a:stretch>
            <a:fillRect/>
          </a:stretch>
        </p:blipFill>
        <p:spPr>
          <a:xfrm>
            <a:off x="6049250" y="1389001"/>
            <a:ext cx="746249" cy="798525"/>
          </a:xfrm>
          <a:prstGeom prst="rect">
            <a:avLst/>
          </a:prstGeom>
          <a:noFill/>
          <a:ln>
            <a:noFill/>
          </a:ln>
        </p:spPr>
      </p:pic>
      <p:sp>
        <p:nvSpPr>
          <p:cNvPr id="419" name="Google Shape;419;p18"/>
          <p:cNvSpPr/>
          <p:nvPr/>
        </p:nvSpPr>
        <p:spPr>
          <a:xfrm>
            <a:off x="2001000" y="2494225"/>
            <a:ext cx="5142000" cy="1080000"/>
          </a:xfrm>
          <a:prstGeom prst="hexagon">
            <a:avLst>
              <a:gd fmla="val 29110" name="adj"/>
              <a:gd fmla="val 115470" name="vf"/>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OUR GOAL: </a:t>
            </a:r>
            <a:r>
              <a:rPr b="1" lang="en">
                <a:solidFill>
                  <a:srgbClr val="FFFFFF"/>
                </a:solidFill>
                <a:latin typeface="Muli"/>
                <a:ea typeface="Muli"/>
                <a:cs typeface="Muli"/>
                <a:sym typeface="Muli"/>
              </a:rPr>
              <a:t>Develop a deep understanding of data and analytical/predictive models while using tools widely used in industry</a:t>
            </a:r>
            <a:endParaRPr b="1">
              <a:solidFill>
                <a:srgbClr val="FFFFFF"/>
              </a:solidFill>
              <a:latin typeface="Muli"/>
              <a:ea typeface="Muli"/>
              <a:cs typeface="Muli"/>
              <a:sym typeface="Muli"/>
            </a:endParaRPr>
          </a:p>
        </p:txBody>
      </p:sp>
      <p:pic>
        <p:nvPicPr>
          <p:cNvPr id="420" name="Google Shape;420;p18"/>
          <p:cNvPicPr preferRelativeResize="0"/>
          <p:nvPr/>
        </p:nvPicPr>
        <p:blipFill>
          <a:blip r:embed="rId5">
            <a:alphaModFix/>
          </a:blip>
          <a:stretch>
            <a:fillRect/>
          </a:stretch>
        </p:blipFill>
        <p:spPr>
          <a:xfrm>
            <a:off x="2217600" y="4086100"/>
            <a:ext cx="1230449" cy="434950"/>
          </a:xfrm>
          <a:prstGeom prst="rect">
            <a:avLst/>
          </a:prstGeom>
          <a:noFill/>
          <a:ln>
            <a:noFill/>
          </a:ln>
        </p:spPr>
      </p:pic>
      <p:pic>
        <p:nvPicPr>
          <p:cNvPr id="421" name="Google Shape;421;p18"/>
          <p:cNvPicPr preferRelativeResize="0"/>
          <p:nvPr/>
        </p:nvPicPr>
        <p:blipFill>
          <a:blip r:embed="rId6">
            <a:alphaModFix/>
          </a:blip>
          <a:stretch>
            <a:fillRect/>
          </a:stretch>
        </p:blipFill>
        <p:spPr>
          <a:xfrm>
            <a:off x="5576201" y="4195538"/>
            <a:ext cx="1299349" cy="208975"/>
          </a:xfrm>
          <a:prstGeom prst="rect">
            <a:avLst/>
          </a:prstGeom>
          <a:noFill/>
          <a:ln>
            <a:noFill/>
          </a:ln>
        </p:spPr>
      </p:pic>
      <p:sp>
        <p:nvSpPr>
          <p:cNvPr id="422" name="Google Shape;422;p18"/>
          <p:cNvSpPr/>
          <p:nvPr/>
        </p:nvSpPr>
        <p:spPr>
          <a:xfrm>
            <a:off x="868150" y="2711575"/>
            <a:ext cx="795300" cy="645300"/>
          </a:xfrm>
          <a:prstGeom prst="hexagon">
            <a:avLst>
              <a:gd fmla="val 29110" name="adj"/>
              <a:gd fmla="val 115470" name="vf"/>
            </a:avLst>
          </a:prstGeom>
          <a:noFill/>
          <a:ln cap="flat" cmpd="sng" w="19050">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uli"/>
                <a:ea typeface="Muli"/>
                <a:cs typeface="Muli"/>
                <a:sym typeface="Muli"/>
              </a:rPr>
              <a:t>Us</a:t>
            </a:r>
            <a:endParaRPr b="1">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19"/>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FFFFFF"/>
                </a:solidFill>
              </a:rPr>
              <a:t>What is the relationship between data science and machine learning? </a:t>
            </a:r>
            <a:endParaRPr>
              <a:solidFill>
                <a:srgbClr val="FFFFFF"/>
              </a:solidFill>
            </a:endParaRPr>
          </a:p>
        </p:txBody>
      </p:sp>
      <p:sp>
        <p:nvSpPr>
          <p:cNvPr id="428" name="Google Shape;428;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